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78" r:id="rId10"/>
    <p:sldId id="268" r:id="rId11"/>
    <p:sldId id="266" r:id="rId12"/>
    <p:sldId id="270" r:id="rId13"/>
    <p:sldId id="262" r:id="rId14"/>
    <p:sldId id="277" r:id="rId15"/>
    <p:sldId id="271" r:id="rId16"/>
    <p:sldId id="272" r:id="rId17"/>
    <p:sldId id="273" r:id="rId18"/>
    <p:sldId id="279" r:id="rId19"/>
    <p:sldId id="274" r:id="rId20"/>
    <p:sldId id="275" r:id="rId21"/>
    <p:sldId id="276" r:id="rId22"/>
    <p:sldId id="280" r:id="rId23"/>
    <p:sldId id="281" r:id="rId24"/>
    <p:sldId id="282" r:id="rId25"/>
    <p:sldId id="283" r:id="rId26"/>
    <p:sldId id="298" r:id="rId27"/>
    <p:sldId id="299" r:id="rId28"/>
    <p:sldId id="300" r:id="rId29"/>
    <p:sldId id="301" r:id="rId30"/>
    <p:sldId id="284" r:id="rId31"/>
    <p:sldId id="285" r:id="rId32"/>
    <p:sldId id="286" r:id="rId33"/>
    <p:sldId id="287" r:id="rId34"/>
    <p:sldId id="302" r:id="rId35"/>
    <p:sldId id="288" r:id="rId36"/>
    <p:sldId id="303" r:id="rId37"/>
    <p:sldId id="291" r:id="rId38"/>
    <p:sldId id="292" r:id="rId39"/>
    <p:sldId id="293" r:id="rId40"/>
    <p:sldId id="290" r:id="rId41"/>
    <p:sldId id="294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>
        <p:scale>
          <a:sx n="60" d="100"/>
          <a:sy n="60" d="100"/>
        </p:scale>
        <p:origin x="-1842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исследовний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1924</c:v>
                </c:pt>
                <c:pt idx="1">
                  <c:v>2001</c:v>
                </c:pt>
                <c:pt idx="2">
                  <c:v>2010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209</c:v>
                </c:pt>
                <c:pt idx="1">
                  <c:v>522766</c:v>
                </c:pt>
                <c:pt idx="2">
                  <c:v>916728</c:v>
                </c:pt>
                <c:pt idx="3">
                  <c:v>1552846</c:v>
                </c:pt>
              </c:numCache>
            </c:numRef>
          </c:val>
        </c:ser>
        <c:axId val="75849728"/>
        <c:axId val="75852800"/>
      </c:barChart>
      <c:catAx>
        <c:axId val="75849728"/>
        <c:scaling>
          <c:orientation val="minMax"/>
        </c:scaling>
        <c:axPos val="b"/>
        <c:numFmt formatCode="General" sourceLinked="1"/>
        <c:tickLblPos val="nextTo"/>
        <c:crossAx val="75852800"/>
        <c:crosses val="autoZero"/>
        <c:auto val="1"/>
        <c:lblAlgn val="ctr"/>
        <c:lblOffset val="100"/>
      </c:catAx>
      <c:valAx>
        <c:axId val="75852800"/>
        <c:scaling>
          <c:orientation val="minMax"/>
        </c:scaling>
        <c:axPos val="l"/>
        <c:majorGridlines/>
        <c:numFmt formatCode="General" sourceLinked="1"/>
        <c:tickLblPos val="nextTo"/>
        <c:crossAx val="7584972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1"/>
            <a:ext cx="7772400" cy="928694"/>
          </a:xfrm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1920                                 2020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85926"/>
            <a:ext cx="7715304" cy="3500462"/>
          </a:xfr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 лет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становления и перспективы развития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Клинико-диагностической лаборатории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 РС(Я) «Якутская республиканская клиническая больница»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4422"/>
            <a:ext cx="8686800" cy="48657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 время заведования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Якушкова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Н.В.была введена здание лаборатории (1962 г.), где были 3 отдела: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Клинико-гематологический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Биохимический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Бактериологический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В 1971г. открылась лаборатория отделения «Искусственная почка»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В 1974 г. открывается Резус-лаборатория при родильном отделении больницы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Заведующие  и их вклад в развитие лаборатории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65760" indent="-256032">
              <a:lnSpc>
                <a:spcPct val="90000"/>
              </a:lnSpc>
              <a:buFont typeface="Wingdings 3"/>
              <a:buChar char="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1982г.  Белоусова Г.П.</a:t>
            </a:r>
          </a:p>
          <a:p>
            <a:pPr marL="365760" indent="-256032">
              <a:lnSpc>
                <a:spcPct val="90000"/>
              </a:lnSpc>
              <a:buFont typeface="Wingdings 3"/>
              <a:buChar char="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1988г.  Корякин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Софрон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Павлович</a:t>
            </a: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Внедрены  ПЦР диагностика ИППП и вирусных гепатитов</a:t>
            </a: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1989 году открылась иммунологическая лаборатория на базе инфекционного отделения</a:t>
            </a:r>
          </a:p>
          <a:p>
            <a:pPr marL="365760" indent="-256032">
              <a:lnSpc>
                <a:spcPct val="90000"/>
              </a:lnSpc>
              <a:buFont typeface="Wingdings 3"/>
              <a:buChar char="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2005г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 Валерия Спиридоновна</a:t>
            </a: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 2006 г. КДЛ впервые получает Лицензию на осуществление деятельности, связанной с использованием возбудителей инфекционных болезней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III-IV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 патогенности. </a:t>
            </a: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Расширились молекулярно-биологические исследования </a:t>
            </a:r>
          </a:p>
          <a:p>
            <a:pPr marL="365760" indent="-256032">
              <a:lnSpc>
                <a:spcPct val="90000"/>
              </a:lnSpc>
              <a:buFont typeface="Wingdings 3"/>
              <a:buChar char="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2008г.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Жанна Валерьевна</a:t>
            </a: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65760" indent="-256032">
              <a:lnSpc>
                <a:spcPct val="90000"/>
              </a:lnSpc>
              <a:buFont typeface="Wingdings 3"/>
              <a:buChar char="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2011г.  Егорова Мария Александровна </a:t>
            </a: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Организована в 2013г экспресс-лаборатория при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ОАРиТ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>
              <a:lnSpc>
                <a:spcPct val="90000"/>
              </a:lnSpc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Внедрены генетические, аутоиммунные, гормональные, биохимические тесты,  диагностика инфекционных заболеваний,  и  многие другие исследования более чем 50 методов</a:t>
            </a:r>
          </a:p>
          <a:p>
            <a:pPr algn="just">
              <a:spcBef>
                <a:spcPct val="0"/>
              </a:spcBef>
              <a:buNone/>
            </a:pPr>
            <a:r>
              <a:rPr lang="ru-RU" dirty="0" smtClean="0"/>
              <a:t>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настоящее время работает: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Врачи КЛД – 11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Биологи – 4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Фельдшера- лаборанты – 4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Медицинские лабораторные техники – 22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Санитарки – 9</a:t>
            </a:r>
          </a:p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Структура лаборатории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Общеклинический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отдел</a:t>
            </a:r>
          </a:p>
          <a:p>
            <a:pPr>
              <a:lnSpc>
                <a:spcPct val="150000"/>
              </a:lnSpc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Цито-гематологический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отдел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Биохимический отдел</a:t>
            </a:r>
          </a:p>
          <a:p>
            <a:pPr>
              <a:lnSpc>
                <a:spcPct val="150000"/>
              </a:lnSpc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Коагулологический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отдел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Иммунологический отдел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Молекулярно-диагностический отдел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Экспресс-лаборатория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ОАРиТ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исследований в год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643050"/>
            <a:ext cx="3686172" cy="4483113"/>
          </a:xfrm>
        </p:spPr>
        <p:txBody>
          <a:bodyPr>
            <a:normAutofit fontScale="47500" lnSpcReduction="20000"/>
          </a:bodyPr>
          <a:lstStyle/>
          <a:p>
            <a:pPr marL="448056" indent="-384048">
              <a:buNone/>
              <a:defRPr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Жук Раиса Илларионовна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родилась в 1936г.   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Образование: курсы медицинских сестер       Красного Креста в г. Якутске. 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Работала          медсестрой в хирургическом отделении, затем клиническим лаборантом в Якутской               республиканской больнице, где и прошла       первичную специализацию по лабораторному делу. 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В КДЛ ЯГБ работала клиническим          лаборантом с 1962 -2008гг.  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Стаж работы 46 лет. 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Ударник коммунистического  труда.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Отличник здравоохранения МЗ РС(Я)</a:t>
            </a:r>
          </a:p>
          <a:p>
            <a:pPr marL="448056" indent="-384048">
              <a:buNone/>
              <a:defRPr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Ветеран труда.</a:t>
            </a:r>
          </a:p>
          <a:p>
            <a:endParaRPr lang="ru-RU" dirty="0"/>
          </a:p>
        </p:txBody>
      </p:sp>
      <p:pic>
        <p:nvPicPr>
          <p:cNvPr id="5" name="Содержимое 8" descr="жук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28688" y="1857375"/>
            <a:ext cx="3000375" cy="40608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928802"/>
            <a:ext cx="4114800" cy="4114816"/>
          </a:xfrm>
        </p:spPr>
        <p:txBody>
          <a:bodyPr>
            <a:normAutofit fontScale="55000" lnSpcReduction="20000"/>
          </a:bodyPr>
          <a:lstStyle/>
          <a:p>
            <a:pPr marL="273050" indent="-273050">
              <a:spcBef>
                <a:spcPct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Константинова Лидия Ивановна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в 1936г. </a:t>
            </a:r>
          </a:p>
          <a:p>
            <a:pPr marL="273050" indent="-273050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Образование: Тамбовское медицинское училище, отделение медицинских лаборантов 1955г. </a:t>
            </a:r>
          </a:p>
          <a:p>
            <a:pPr marL="273050" indent="-273050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Была направлена на работу в Якутию, где  работала     лаборантом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Чурапчинском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районе с 1955-1960гг, затем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Жиганском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районе с 1960-1966гг.</a:t>
            </a:r>
          </a:p>
          <a:p>
            <a:pPr marL="273050" indent="-273050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января 1967г.  по декабрь 1991г. в КДЛ ЯГКБ. </a:t>
            </a:r>
          </a:p>
          <a:p>
            <a:pPr marL="273050" indent="-273050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Ударник     коммунистического труда</a:t>
            </a:r>
          </a:p>
          <a:p>
            <a:pPr marL="273050" indent="-273050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Ветеран труда</a:t>
            </a:r>
          </a:p>
          <a:p>
            <a:pPr marL="273050" indent="-273050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Отличник здравоохранения МЗ РС(Я)</a:t>
            </a:r>
          </a:p>
          <a:p>
            <a:endParaRPr lang="ru-RU" dirty="0"/>
          </a:p>
        </p:txBody>
      </p:sp>
      <p:pic>
        <p:nvPicPr>
          <p:cNvPr id="4" name="Рисунок 7" descr="констьантинов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1928813"/>
            <a:ext cx="3071838" cy="421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600200"/>
            <a:ext cx="3971924" cy="45434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8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Протодьяконова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Валентина Владимировна     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родилась в 1940г. 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Ивановское      медицинское училище по специальности –     фельдшер – лаборант. 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Якутию приехала в      августе 1959г. Работала в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Усть-Алданском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районе. 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февраля 1962г. в КДЛ ЯГБ по июнь 2010г. 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48 лет. 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Ударник  коммунистического труда.  </a:t>
            </a:r>
          </a:p>
          <a:p>
            <a:pPr>
              <a:lnSpc>
                <a:spcPct val="80000"/>
              </a:lnSpc>
              <a:buNone/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 здравоохранения МЗ РС(Я).</a:t>
            </a:r>
          </a:p>
          <a:p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8" descr="фото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6259">
            <a:off x="720388" y="1567853"/>
            <a:ext cx="2858168" cy="42872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600201"/>
            <a:ext cx="4043362" cy="447200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Гитта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Ароновна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родилась в 1939г. Пришла работать в КДЛ ЯГБ санитаркой в апреле 1954г А затем после прохождения здесь же первичной специализации с 1956 года                работала клиническим лаборантом, хорошо владела основными методами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общеклинических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гематологических лабораторных исследований. Образование: 2-х годичные курсы медицинских сестер Красного креста. Лаборант высшей           категории, ударник коммунистического труда. Ветеран труда. Ушла на заслуженный отдых в апреле 1999года. Стаж работы 45 лет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Содержимое 5" descr="середа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857250" y="1857375"/>
            <a:ext cx="3089275" cy="38068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00200"/>
            <a:ext cx="4186238" cy="454344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Куроптева Марьяна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Гасимовна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родилась в 1947 г.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Образование: Нижний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Савруш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Сабинского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Татарской АССР. В 1971 году окончила Иркутское медицинское училище по специальности «фельдшер».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Работала в Якутской городской клинической больнице по специальности фельдшер-лаборант с1974 г по декабрь 2017г работает в.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Стаж работы 46 лет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Отличник  здравоохранения МЗ РС(Я) и РФ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2290" name="Picture 2" descr="C:\Users\user\Desktop\100 лет КДЛ\WhatsApp Image 2020-12-17 at 10.25.3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3357586" cy="4215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Рождение лаборатории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00562" y="1071546"/>
            <a:ext cx="4500594" cy="55721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Протокол№14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1920 г Ноябрь 24 заседание коллегии Якутского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губздрава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Присутствовали: Юдин, Григорьев, Колмогоров, Шабанов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Свидзинский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Председательствовал Колмогоров, секретарь Шабанов.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Повестка дня:</a:t>
            </a:r>
          </a:p>
          <a:p>
            <a:pPr marL="0" indent="0"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 родильных приютах в уездах</a:t>
            </a:r>
          </a:p>
          <a:p>
            <a:pPr marL="0" indent="0"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 прачечной,</a:t>
            </a:r>
          </a:p>
          <a:p>
            <a:pPr marL="0" indent="0" algn="just">
              <a:buAutoNum type="arabicParenR"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Лабораториях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экспертизах</a:t>
            </a:r>
          </a:p>
          <a:p>
            <a:pPr marL="0" indent="0" algn="just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 смете на ремонт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Олекминской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лечебницы</a:t>
            </a:r>
          </a:p>
          <a:p>
            <a:pPr marL="0" indent="450000" algn="just">
              <a:buAutoNum type="arabicParenR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buNone/>
            </a:pP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О лабораториях медицинской клинической и экспертизах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Обсудив постановили: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Клиническую лабораторию оборудовать в здании областной больницы, при штате: помощник лаборанта, сестра милосердия, сторож.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914889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3858586" cy="211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ветераны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1600200"/>
            <a:ext cx="3900486" cy="46148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Самбуева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Хандунэ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Галсановна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родилась 1952 г.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 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Улан-Удэнское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медицинское училище по специальности «Акушерство». 1972г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1976г поступила на работу в Якутскую городскую клиническую больницу на должность медсестры.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1978г и по 2018 г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работла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фельдшером-лаборантом в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экспресс-лаборатории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ЯГКБ.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работы 46 лет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Отличник здравоохранения МЗ РС(Я)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089607" cy="374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ими гордимся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43444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Софрон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Павлович Корякин  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ветеран  КДЛ, врач высшей квалификационной категории, отличник здравоохранения РС(Я), зав КДЛ в 1988-2005 г.г., главный внештатный специалист по лабораторной диагностике г. Якутска в 1997-2004 г.г.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Рационализатор, выпустил 13 научных статей, запатентовал 8 изобретений. Первым внедрил автоматические анализаторы и основал ПЦР диагностику в КДЛ ЯРКБ.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Бессменный наставник молодых специалистов.</a:t>
            </a:r>
          </a:p>
          <a:p>
            <a:endParaRPr lang="ru-RU" dirty="0"/>
          </a:p>
        </p:txBody>
      </p:sp>
      <p:pic>
        <p:nvPicPr>
          <p:cNvPr id="4" name="Содержимое 9" descr="по 3шт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2" y="1285874"/>
            <a:ext cx="3024179" cy="453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ими гордимся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00200"/>
            <a:ext cx="4186238" cy="4525963"/>
          </a:xfrm>
        </p:spPr>
        <p:txBody>
          <a:bodyPr>
            <a:normAutofit fontScale="77500" lnSpcReduction="20000"/>
          </a:bodyPr>
          <a:lstStyle/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Надежда Константиновна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Подройкина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фельдшер – лаборант с 1986 по 2017гг,</a:t>
            </a: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фельдшер лаборант высшей </a:t>
            </a: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категории, отличник</a:t>
            </a: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здравоохранения РС(Я) и РФ, </a:t>
            </a: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Хранительница истории и традиций </a:t>
            </a: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Клинико-диагностической лаборатории</a:t>
            </a:r>
          </a:p>
          <a:p>
            <a:pPr marL="447675" indent="-382588"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ЯРКБ</a:t>
            </a:r>
          </a:p>
          <a:p>
            <a:endParaRPr lang="ru-RU" dirty="0"/>
          </a:p>
        </p:txBody>
      </p:sp>
      <p:pic>
        <p:nvPicPr>
          <p:cNvPr id="4" name="Содержимое 7" descr="по 3шт (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2786062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ими гордимся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Иванова Екатерина Николаевна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Фельдшер лаборант высшей квалификационной категории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Свою медицинскую деятельность начала с 1971г в Якутской городской больнице в качестве медсестры в отделении новорожденных.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1978 по 1994гг работала в резусной лаборатории. А с 1994г была переведена фельдшером-лаборантом в экспресс лабораторию роддома., В настоящее время работает в экстренной лаборатории Перинатального центра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Стаж медицинский и в ЯРКБ 49 лет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3472921" cy="381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ими гордимся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00200"/>
            <a:ext cx="4186238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Габидуллина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Анна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Мугалимовна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Фельдшер лаборант высшей квалификационной категории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вою медицинскую деятельность начала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Инзерской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участковой больнице с 1970 по 1973гг на должности «медицинская сестра»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1973 году а переехала в Республику Саха (Якутия), где устроилась медицинской сестрой в клинико-диагностическую лабораторию Якутской республиканской  клинической больницы. В 1976 г  перевелась на должность фельдшера лаборанта КДЛ. В данное время работает фельдшером лаборантом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экспресс-лаборатории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ПЦ ГБУ РС(Я) «ЯРКБ»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Стаж общий 50 лет, в ЯРКБ 47</a:t>
            </a:r>
          </a:p>
        </p:txBody>
      </p:sp>
      <p:pic>
        <p:nvPicPr>
          <p:cNvPr id="16386" name="Picture 2" descr="C:\Users\user\Desktop\100 лет КДЛ\WhatsApp Image 2020-12-17 at 11.16.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3122740" cy="4238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ими гордимся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600200"/>
            <a:ext cx="4043362" cy="452596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Григорьева Елена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Власовна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Фельдшер лаборант высшей квалификационной категории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1979 году свою медицинскую трудовую деятельность по специальности начала в поликлинике завода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им.В.П.Чкалова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г.Новосибирске.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октябре 1982 года работает в клинико-диагностической лаборатории Якутской республиканской клинической больницы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медицинский стаж работы по специальности составляет 41 лет, а в ЯРКБ 38 лет</a:t>
            </a:r>
          </a:p>
          <a:p>
            <a:endParaRPr lang="ru-RU" dirty="0"/>
          </a:p>
        </p:txBody>
      </p:sp>
      <p:pic>
        <p:nvPicPr>
          <p:cNvPr id="13314" name="Picture 2" descr="C:\Users\user\Desktop\100 лет КДЛ\6d9335d3-59ec-47bb-b675-35fe167bf5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3"/>
            <a:ext cx="3429024" cy="4572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В ФОТОГРАФИЯХ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11" descr="коллектив КДЛ 1956-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4550" y="1600200"/>
            <a:ext cx="3263900" cy="2189163"/>
          </a:xfrm>
          <a:prstGeom prst="rect">
            <a:avLst/>
          </a:prstGeom>
        </p:spPr>
      </p:pic>
      <p:pic>
        <p:nvPicPr>
          <p:cNvPr id="5" name="Содержимое 12" descr="коллектив КДЛ 1959-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1600200"/>
            <a:ext cx="3124200" cy="2189163"/>
          </a:xfrm>
          <a:prstGeom prst="rect">
            <a:avLst/>
          </a:prstGeom>
        </p:spPr>
      </p:pic>
      <p:pic>
        <p:nvPicPr>
          <p:cNvPr id="6" name="Содержимое 13" descr="коллектив КДЛ 1976-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9788" y="3941763"/>
            <a:ext cx="3273425" cy="2189162"/>
          </a:xfrm>
          <a:prstGeom prst="rect">
            <a:avLst/>
          </a:prstGeom>
        </p:spPr>
      </p:pic>
      <p:pic>
        <p:nvPicPr>
          <p:cNvPr id="7" name="Содержимое 14" descr="№16-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41900" y="3941763"/>
            <a:ext cx="3251200" cy="21891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В ФОТОГРАФИЯХ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15" descr="№5-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09675" y="1600200"/>
            <a:ext cx="2533650" cy="2189163"/>
          </a:xfrm>
          <a:prstGeom prst="rect">
            <a:avLst/>
          </a:prstGeom>
        </p:spPr>
      </p:pic>
      <p:pic>
        <p:nvPicPr>
          <p:cNvPr id="5" name="Содержимое 16" descr="№6-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99050" y="1600200"/>
            <a:ext cx="3136900" cy="2189163"/>
          </a:xfrm>
          <a:prstGeom prst="rect">
            <a:avLst/>
          </a:prstGeom>
        </p:spPr>
      </p:pic>
      <p:pic>
        <p:nvPicPr>
          <p:cNvPr id="6" name="Содержимое 20" descr="№11-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" y="3941763"/>
            <a:ext cx="3352800" cy="2189162"/>
          </a:xfrm>
          <a:prstGeom prst="rect">
            <a:avLst/>
          </a:prstGeom>
        </p:spPr>
      </p:pic>
      <p:pic>
        <p:nvPicPr>
          <p:cNvPr id="7" name="Содержимое 18" descr="№9-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46663" y="3941763"/>
            <a:ext cx="3241675" cy="21891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В ФОТОГРАФИЯХ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15" descr="№7-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5500" y="1600200"/>
            <a:ext cx="3302000" cy="2189163"/>
          </a:xfrm>
          <a:prstGeom prst="rect">
            <a:avLst/>
          </a:prstGeom>
        </p:spPr>
      </p:pic>
      <p:pic>
        <p:nvPicPr>
          <p:cNvPr id="5" name="Содержимое 16" descr="№10-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1600200"/>
            <a:ext cx="3276600" cy="2189163"/>
          </a:xfrm>
          <a:prstGeom prst="rect">
            <a:avLst/>
          </a:prstGeom>
        </p:spPr>
      </p:pic>
      <p:pic>
        <p:nvPicPr>
          <p:cNvPr id="6" name="Содержимое 24" descr="3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6450" y="3941763"/>
            <a:ext cx="3340100" cy="2189162"/>
          </a:xfrm>
          <a:prstGeom prst="rect">
            <a:avLst/>
          </a:prstGeom>
        </p:spPr>
      </p:pic>
      <p:pic>
        <p:nvPicPr>
          <p:cNvPr id="7" name="Содержимое 25" descr="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97463" y="3941763"/>
            <a:ext cx="3140075" cy="21891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В ФОТОГРАФИЯХ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15" descr="№8-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62025" y="1600200"/>
            <a:ext cx="3028950" cy="2189163"/>
          </a:xfrm>
          <a:prstGeom prst="rect">
            <a:avLst/>
          </a:prstGeom>
        </p:spPr>
      </p:pic>
      <p:pic>
        <p:nvPicPr>
          <p:cNvPr id="5" name="Содержимое 16" descr="№12-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38725" y="1600200"/>
            <a:ext cx="3257550" cy="2189163"/>
          </a:xfrm>
          <a:prstGeom prst="rect">
            <a:avLst/>
          </a:prstGeom>
        </p:spPr>
      </p:pic>
      <p:pic>
        <p:nvPicPr>
          <p:cNvPr id="6" name="Содержимое 17" descr="№13-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5663" y="3941763"/>
            <a:ext cx="3241675" cy="2189162"/>
          </a:xfrm>
          <a:prstGeom prst="rect">
            <a:avLst/>
          </a:prstGeom>
        </p:spPr>
      </p:pic>
      <p:pic>
        <p:nvPicPr>
          <p:cNvPr id="7" name="Содержимое 20" descr="5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81575" y="3941763"/>
            <a:ext cx="3371850" cy="21891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Рождение лаборатории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142984"/>
            <a:ext cx="4357718" cy="5429288"/>
          </a:xfrm>
        </p:spPr>
        <p:txBody>
          <a:bodyPr>
            <a:normAutofit fontScale="85000" lnSpcReduction="20000"/>
          </a:bodyPr>
          <a:lstStyle/>
          <a:p>
            <a:pPr marL="0" indent="450000" algn="ctr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02.12.2020г к смете Госпитально-лечебного, личный состав клиническая лаборатория при областной больнице.</a:t>
            </a:r>
          </a:p>
          <a:p>
            <a:pPr marL="0" indent="450000" algn="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Приложение №1 </a:t>
            </a:r>
          </a:p>
          <a:p>
            <a:pPr marL="0" indent="45000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Месячный оклад: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-Помощник лаборанта: категория 16 – 2000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just">
              <a:buFontTx/>
              <a:buChar char="-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Сестра милосердия: категория 10 – 1552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just">
              <a:buFontTx/>
              <a:buChar char="-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Сторож: категория 4 – 1168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Приложение №2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П1.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Канселярские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расходы – 4000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П2. Содержание помещений: б) отопление – 13500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в) освещение – 1080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г) поддержание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истоты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– 2600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 водоснабжение – 10000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е) удаление нечистот – 3000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ж) мелкий ремонт - 1000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 приспособление помещений: «Всякое помещение придется приспосабливать» - 10000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и) иные расходы – 1500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П3. Инвентарь: приборы и другие инвентари – 25000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; на ремонт препаратов – 3000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П4. Медикаменты – 12000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Всего было заложено на год  - 118320 </a:t>
            </a:r>
            <a:r>
              <a:rPr lang="ru-RU" sz="1900" i="1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19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929090" cy="545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будни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9218" name="Picture 2" descr="C:\Users\user\Desktop\100 лет КДЛ\WhatsApp Image 2020-12-10 at 19.24.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928958" cy="2196719"/>
          </a:xfrm>
          <a:prstGeom prst="rect">
            <a:avLst/>
          </a:prstGeom>
          <a:noFill/>
        </p:spPr>
      </p:pic>
      <p:pic>
        <p:nvPicPr>
          <p:cNvPr id="9219" name="Picture 3" descr="C:\Users\user\Desktop\100 лет КДЛ\WhatsApp Image 2020-12-10 at 19.24.1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571875"/>
            <a:ext cx="2286016" cy="3048021"/>
          </a:xfrm>
          <a:prstGeom prst="rect">
            <a:avLst/>
          </a:prstGeom>
          <a:noFill/>
        </p:spPr>
      </p:pic>
      <p:pic>
        <p:nvPicPr>
          <p:cNvPr id="9220" name="Picture 4" descr="C:\Users\user\Desktop\100 лет КДЛ\WhatsApp Image 2020-12-15 at 12.57.1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14422"/>
            <a:ext cx="2839661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будни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10242" name="Picture 2" descr="C:\Users\user\Desktop\100 лет КДЛ\WhatsApp Image 2020-12-17 at 10.27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143248" cy="3143248"/>
          </a:xfrm>
          <a:prstGeom prst="rect">
            <a:avLst/>
          </a:prstGeom>
          <a:noFill/>
        </p:spPr>
      </p:pic>
      <p:pic>
        <p:nvPicPr>
          <p:cNvPr id="10243" name="Picture 3" descr="C:\Users\user\Desktop\100 лет КДЛ\WhatsApp Image 2020-12-17 at 10.48.2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857628"/>
            <a:ext cx="3714734" cy="2786050"/>
          </a:xfrm>
          <a:prstGeom prst="rect">
            <a:avLst/>
          </a:prstGeom>
          <a:noFill/>
        </p:spPr>
      </p:pic>
      <p:pic>
        <p:nvPicPr>
          <p:cNvPr id="10244" name="Picture 4" descr="C:\Users\user\Desktop\100 лет КДЛ\WhatsApp Image 2020-12-17 at 10.51.4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14421"/>
            <a:ext cx="3857652" cy="2488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будни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11266" name="Picture 2" descr="C:\Users\user\Desktop\100 лет КДЛ\WhatsApp Image 2020-12-17 at 10.52.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2928958" cy="2766239"/>
          </a:xfrm>
          <a:prstGeom prst="rect">
            <a:avLst/>
          </a:prstGeom>
          <a:noFill/>
        </p:spPr>
      </p:pic>
      <p:pic>
        <p:nvPicPr>
          <p:cNvPr id="11267" name="Picture 3" descr="C:\Users\user\Desktop\100 лет КДЛ\WhatsApp Image 2020-12-17 at 10.52.2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071942"/>
            <a:ext cx="2788594" cy="2643206"/>
          </a:xfrm>
          <a:prstGeom prst="rect">
            <a:avLst/>
          </a:prstGeom>
          <a:noFill/>
        </p:spPr>
      </p:pic>
      <p:pic>
        <p:nvPicPr>
          <p:cNvPr id="11268" name="Picture 4" descr="C:\Users\user\Desktop\100 лет КДЛ\WhatsApp Image 2020-12-17 at 10.52.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428736"/>
            <a:ext cx="2676635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85784"/>
          </a:xfrm>
        </p:spPr>
        <p:txBody>
          <a:bodyPr/>
          <a:lstStyle/>
          <a:p>
            <a:pPr algn="ctr"/>
            <a:r>
              <a:rPr lang="ru-RU" dirty="0" smtClean="0"/>
              <a:t>Наши спортсмены</a:t>
            </a:r>
            <a:endParaRPr lang="ru-RU" dirty="0"/>
          </a:p>
        </p:txBody>
      </p:sp>
      <p:pic>
        <p:nvPicPr>
          <p:cNvPr id="5127" name="Picture 7" descr="C:\Users\user\Desktop\100 лет КДЛ\WhatsApp Image 2020-12-17 at 10.18.1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1285860"/>
            <a:ext cx="2893239" cy="3857652"/>
          </a:xfrm>
          <a:prstGeom prst="rect">
            <a:avLst/>
          </a:prstGeom>
          <a:noFill/>
        </p:spPr>
      </p:pic>
      <p:pic>
        <p:nvPicPr>
          <p:cNvPr id="5128" name="Picture 8" descr="C:\Users\user\Desktop\100 лет КДЛ\WhatsApp Image 2020-12-17 at 10.18.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42984"/>
            <a:ext cx="3429024" cy="2571768"/>
          </a:xfrm>
          <a:prstGeom prst="rect">
            <a:avLst/>
          </a:prstGeom>
          <a:noFill/>
        </p:spPr>
      </p:pic>
      <p:pic>
        <p:nvPicPr>
          <p:cNvPr id="5129" name="Picture 9" descr="C:\Users\user\Desktop\100 лет КДЛ\WhatsApp Image 2020-12-17 at 10.36.0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857628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Готов к труду и обороне, золотые медалистки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100 лет КДЛ\WhatsApp Image 2020-12-17 at 10.28.0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2357454" cy="2363804"/>
          </a:xfrm>
          <a:prstGeom prst="rect">
            <a:avLst/>
          </a:prstGeom>
          <a:noFill/>
        </p:spPr>
      </p:pic>
      <p:pic>
        <p:nvPicPr>
          <p:cNvPr id="7172" name="Picture 4" descr="C:\Users\user\Desktop\100 лет КДЛ\WhatsApp Image 2020-12-17 at 11.03.3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285860"/>
            <a:ext cx="2500330" cy="2500330"/>
          </a:xfrm>
          <a:prstGeom prst="rect">
            <a:avLst/>
          </a:prstGeom>
          <a:noFill/>
        </p:spPr>
      </p:pic>
      <p:pic>
        <p:nvPicPr>
          <p:cNvPr id="7173" name="Picture 5" descr="C:\Users\user\Desktop\100 лет КДЛ\WhatsApp Image 2020-12-17 at 11.03.3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857628"/>
            <a:ext cx="2786082" cy="2786082"/>
          </a:xfrm>
          <a:prstGeom prst="rect">
            <a:avLst/>
          </a:prstGeom>
          <a:noFill/>
        </p:spPr>
      </p:pic>
      <p:pic>
        <p:nvPicPr>
          <p:cNvPr id="7174" name="Picture 6" descr="C:\Users\user\Desktop\100 лет КДЛ\WhatsApp Image 2020-12-17 at 11.03.34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929066"/>
            <a:ext cx="2714644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отдых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ото\Амма КДЛ ЯРКБ 2019г\DSC_0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3017308" cy="4525962"/>
          </a:xfrm>
          <a:prstGeom prst="rect">
            <a:avLst/>
          </a:prstGeom>
          <a:noFill/>
        </p:spPr>
      </p:pic>
      <p:pic>
        <p:nvPicPr>
          <p:cNvPr id="5" name="Picture 3" descr="C:\Users\user\Desktop\Фото\Поляна КДЛ ЯРКБ осень 2019г\DSC_0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214554"/>
            <a:ext cx="4595434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отдых</a:t>
            </a:r>
            <a:endParaRPr lang="ru-RU" dirty="0"/>
          </a:p>
        </p:txBody>
      </p:sp>
      <p:pic>
        <p:nvPicPr>
          <p:cNvPr id="8194" name="Picture 2" descr="C:\Users\user\Desktop\100 лет КДЛ\WhatsApp Image 2020-12-17 at 10.36.02 (4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00174"/>
            <a:ext cx="3852864" cy="1926432"/>
          </a:xfrm>
          <a:prstGeom prst="rect">
            <a:avLst/>
          </a:prstGeom>
          <a:noFill/>
        </p:spPr>
      </p:pic>
      <p:pic>
        <p:nvPicPr>
          <p:cNvPr id="8195" name="Picture 3" descr="C:\Users\user\Desktop\100 лет КДЛ\WhatsApp Image 2020-12-17 at 10.36.02 (5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214818"/>
            <a:ext cx="2574450" cy="1928826"/>
          </a:xfrm>
          <a:prstGeom prst="rect">
            <a:avLst/>
          </a:prstGeom>
          <a:noFill/>
        </p:spPr>
      </p:pic>
      <p:pic>
        <p:nvPicPr>
          <p:cNvPr id="6" name="Picture 6" descr="C:\Users\user\Desktop\100 лет КДЛ\WhatsApp Image 2020-12-17 at 10.17.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2714644" cy="2035983"/>
          </a:xfrm>
          <a:prstGeom prst="rect">
            <a:avLst/>
          </a:prstGeom>
          <a:noFill/>
        </p:spPr>
      </p:pic>
      <p:pic>
        <p:nvPicPr>
          <p:cNvPr id="8196" name="Picture 4" descr="C:\Users\user\Desktop\100 лет КДЛ\WhatsApp Image 2020-12-17 at 10.36.02 (6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643049"/>
            <a:ext cx="2714644" cy="361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 БОЛЬШОЙ ДРУЖНЫЙ КОЛЛЕКТИВ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\2018\Коллектив КДЛ 2018г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780" y="1554163"/>
            <a:ext cx="6804839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 БОЛЬШОЙ ДРУЖНЫЙ КОЛЛЕКТИВ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Фото\2018\Коллектив экспресс лаборатории ОАРиТ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705" y="1554163"/>
            <a:ext cx="680299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 БОЛЬШОЙ ДРУЖНЫЙ КОЛЛЕКТИВ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\2018\Коллектив экспресс-лаборатории роддома ЯГКБ.t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608" y="1554163"/>
            <a:ext cx="6801183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Первый заведующий лабораторией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214422"/>
            <a:ext cx="4500594" cy="5072097"/>
          </a:xfrm>
        </p:spPr>
        <p:txBody>
          <a:bodyPr>
            <a:normAutofit lnSpcReduction="10000"/>
          </a:bodyPr>
          <a:lstStyle/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Можно предположить, что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Свидзинский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Болеслав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Иванович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являлся заведующим медицинской и фармацевтическими лабораториями, что находит подтверждение из карточки учета медперсонала, составленной 24 мая 1921г. </a:t>
            </a:r>
          </a:p>
          <a:p>
            <a:pPr marL="0" indent="450000" algn="just"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Болеслав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Иванович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Свидзинский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, 23 января 1889г.р., женат, имел 2 детей, проживал в г. Якутске, Залогом, в доме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Новгородова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графе основной службы указано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«заведующий  медицинской и фармацевтической лабораториями»,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специальное образование: провизор-бактериолог. Студент медик 3 курса. Получил медицинское образование в 1913г. Специальность-фармацевт. Служебный стаж 16 лет, краткое перечисление мест службы: г. Вильно, г. Ровно, г. Киев. </a:t>
            </a:r>
          </a:p>
          <a:p>
            <a:pPr marL="0" indent="45000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13047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Поздравляем наших ветеранов</a:t>
            </a:r>
            <a:endParaRPr lang="ru-RU" dirty="0"/>
          </a:p>
        </p:txBody>
      </p:sp>
      <p:pic>
        <p:nvPicPr>
          <p:cNvPr id="14338" name="Picture 2" descr="C:\Users\user\Desktop\100 лет КДЛ\WhatsApp Image 2020-12-16 at 23.38.02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322762"/>
            <a:ext cx="3379788" cy="2535238"/>
          </a:xfrm>
          <a:prstGeom prst="rect">
            <a:avLst/>
          </a:prstGeom>
          <a:noFill/>
        </p:spPr>
      </p:pic>
      <p:pic>
        <p:nvPicPr>
          <p:cNvPr id="14341" name="Picture 5" descr="C:\Users\user\Desktop\100 лет КДЛ\WhatsApp Image 2020-12-16 at 23.33.3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524264" cy="2643198"/>
          </a:xfrm>
          <a:prstGeom prst="rect">
            <a:avLst/>
          </a:prstGeom>
          <a:noFill/>
        </p:spPr>
      </p:pic>
      <p:pic>
        <p:nvPicPr>
          <p:cNvPr id="14342" name="Picture 6" descr="C:\Users\user\Desktop\100 лет КДЛ\WhatsApp Image 2020-12-16 at 23.33.2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85860"/>
            <a:ext cx="3524232" cy="2643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Поздравляем наших ветеранов</a:t>
            </a:r>
            <a:endParaRPr lang="ru-RU" dirty="0"/>
          </a:p>
        </p:txBody>
      </p:sp>
      <p:pic>
        <p:nvPicPr>
          <p:cNvPr id="4" name="Picture 4" descr="C:\Users\user\Desktop\100 лет КДЛ\WhatsApp Image 2020-12-16 at 23.33.30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925" y="1714500"/>
            <a:ext cx="3394075" cy="4525963"/>
          </a:xfrm>
          <a:prstGeom prst="rect">
            <a:avLst/>
          </a:prstGeom>
          <a:noFill/>
        </p:spPr>
      </p:pic>
      <p:pic>
        <p:nvPicPr>
          <p:cNvPr id="5" name="Picture 3" descr="C:\Users\user\Desktop\100 лет КДЛ\WhatsApp Image 2020-12-16 at 23.33.3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714488"/>
            <a:ext cx="3286148" cy="4381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401080" cy="85723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 ЮБИЛЕЕМ!</a:t>
            </a:r>
          </a:p>
          <a:p>
            <a:endParaRPr lang="ru-RU" dirty="0"/>
          </a:p>
        </p:txBody>
      </p:sp>
      <p:pic>
        <p:nvPicPr>
          <p:cNvPr id="18434" name="Picture 2" descr="C:\Users\user\Desktop\100 лет КДЛ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71612"/>
            <a:ext cx="6113994" cy="4621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Заведующие  и их вклад в развитие лаборатории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>
              <a:buNone/>
            </a:pPr>
            <a:endParaRPr lang="ru-RU" sz="1800" dirty="0" smtClean="0"/>
          </a:p>
          <a:p>
            <a:pPr marL="0" indent="450000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1924 г Казанцева Н.А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– заведующий терапевтическим и венерическим отделением</a:t>
            </a:r>
          </a:p>
          <a:p>
            <a:pPr marL="0" indent="4500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Отчет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квартал 1925г</a:t>
            </a:r>
          </a:p>
          <a:p>
            <a:pPr marL="0" indent="4500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Исследование мочи – 178 </a:t>
            </a:r>
          </a:p>
          <a:p>
            <a:pPr marL="0" indent="45000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мокроты – 5                                                        209</a:t>
            </a:r>
          </a:p>
          <a:p>
            <a:pPr marL="0" indent="45000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желудочного сока – 12</a:t>
            </a:r>
          </a:p>
          <a:p>
            <a:pPr marL="0" indent="4500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гонококки – 14</a:t>
            </a:r>
          </a:p>
          <a:p>
            <a:pPr marL="0" indent="450000">
              <a:buFont typeface="Wingdings" pitchFamily="2" charset="2"/>
              <a:buChar char="Ø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1925г Машина А.Ф.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заведующий психиатрическим отделением</a:t>
            </a:r>
          </a:p>
          <a:p>
            <a:pPr marL="0" indent="4500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Исследование мочи 32</a:t>
            </a:r>
          </a:p>
          <a:p>
            <a:pPr marL="0" indent="4500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крови 9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49</a:t>
            </a:r>
          </a:p>
          <a:p>
            <a:pPr marL="0" indent="45000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мокроты 8</a:t>
            </a:r>
          </a:p>
          <a:p>
            <a:pPr marL="0" indent="450000">
              <a:buFont typeface="Wingdings" pitchFamily="2" charset="2"/>
              <a:buChar char="Ø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Заведующие  и их вклад в развитие лаборатории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1928г Первый врач лаборант Якутии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Мухин Александр Алексеевич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заведующий клинико-бактериологической лабораторией </a:t>
            </a:r>
          </a:p>
          <a:p>
            <a:pPr marL="0" indent="4500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1937г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Румянцева Евдокия Яковлевна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заведующий клинико-бактериологической лабораторией</a:t>
            </a:r>
          </a:p>
          <a:p>
            <a:pPr marL="0" indent="4500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1938г.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Калинкина Екатерина Григорьевна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заведующий клинико-бактериологической лабораторией</a:t>
            </a:r>
          </a:p>
          <a:p>
            <a:pPr marL="0" indent="45000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Виды исследований:</a:t>
            </a:r>
          </a:p>
          <a:p>
            <a:pPr marL="0" indent="45000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Гематологические: общий анализ крови, свертываемость, вязкость, количество тромбоцитов;</a:t>
            </a:r>
          </a:p>
          <a:p>
            <a:pPr marL="0" indent="45000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Общие клинические анализы: анализ мочи, сахар, анализ мокроты, желудочного сока, спинномозговой, плевральной и асцитической жидкости, исследование кала</a:t>
            </a:r>
          </a:p>
          <a:p>
            <a:pPr marL="0" indent="450000"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Заведующие  и их вклад в развитие лаборатории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1944г.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Арлаускас Альфонс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Викентьевич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заведующий клинико-диагностической лабораторией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Внедряются цитологические исследования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1952г.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Гладышева Мария Михайловна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заведующий клинико-диагностической лабораторией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Внедряются биохимические исследования: билирубин холестерин, сахар, хлориды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Ø"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1961г.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Якушков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Николай Владимирович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 </a:t>
            </a:r>
          </a:p>
        </p:txBody>
      </p:sp>
      <p:pic>
        <p:nvPicPr>
          <p:cNvPr id="4" name="Клип 4" descr="фото 006.jpg"/>
          <p:cNvPicPr>
            <a:picLocks noChangeAspect="1"/>
          </p:cNvPicPr>
          <p:nvPr/>
        </p:nvPicPr>
        <p:blipFill>
          <a:blip r:embed="rId2" cstate="print"/>
          <a:srcRect b="12637"/>
          <a:stretch>
            <a:fillRect/>
          </a:stretch>
        </p:blipFill>
        <p:spPr>
          <a:xfrm>
            <a:off x="357158" y="1571612"/>
            <a:ext cx="3151188" cy="40274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00496" y="1357298"/>
            <a:ext cx="4572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Якушков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Николай Владимирович (1929 -1986 гг.). В 1948 году окончил медицинское училище в городе Яранске Кировской области и прибыл в г. Якутск. </a:t>
            </a:r>
          </a:p>
          <a:p>
            <a:pPr algn="just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Работал фельдшером и лаборантом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Момском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районе. </a:t>
            </a:r>
          </a:p>
          <a:p>
            <a:pPr algn="just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1950 года работал в аппарате Минздрава ЯАССР. </a:t>
            </a:r>
          </a:p>
          <a:p>
            <a:pPr algn="just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1953 года  -  в аппарате Якутского горкома КПСС. </a:t>
            </a:r>
          </a:p>
          <a:p>
            <a:pPr algn="just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1959 году окончил Якутский государственный  университет и получил специальность биолога. </a:t>
            </a:r>
          </a:p>
          <a:p>
            <a:pPr algn="just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марта  1961 года назначается заведующим лабораторией Якутской городской больницы.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928671"/>
            <a:ext cx="7901014" cy="51435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Николай Владимирович заведовал клинико-диагностической лабораторией Якутской городской больницы 21 лет, являлся главным внештатным специалистом по лабораторной диагностике Минздрава ЯАССР, написал историю развития клинико-диагностической лаборатории в Якутской городской клинической больнице.  Вел книгу почета         ударников коммунистического труда КДЛ, ввел положение о клинико-диагностической  лаборатории, составил программу первичной   специализации средних клинических лаборантов на базе клинических лабораторий Якутской республиканской и городской больниц, оставил  свой след    в памяти  сотрудников лаборатории как  профессионал высокого  класса, Человек-легенда. За годы советской власти КДЛ выросла в самостоятельную службу, в городе ее уважительно называли «Лаборатория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Якушкова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 Жизнь его продолжается в делах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1820</TotalTime>
  <Words>1645</Words>
  <Application>Microsoft Office PowerPoint</Application>
  <PresentationFormat>Экран (4:3)</PresentationFormat>
  <Paragraphs>210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1920                                 2020</vt:lpstr>
      <vt:lpstr>Рождение лаборатории</vt:lpstr>
      <vt:lpstr>Рождение лаборатории</vt:lpstr>
      <vt:lpstr>Первый заведующий лабораторией</vt:lpstr>
      <vt:lpstr>Заведующие  и их вклад в развитие лаборатории</vt:lpstr>
      <vt:lpstr>Заведующие  и их вклад в развитие лаборатории</vt:lpstr>
      <vt:lpstr>Заведующие  и их вклад в развитие лаборатории</vt:lpstr>
      <vt:lpstr>1961г. Якушков Николай Владимирович</vt:lpstr>
      <vt:lpstr>Слайд 9</vt:lpstr>
      <vt:lpstr>Слайд 10</vt:lpstr>
      <vt:lpstr>Заведующие  и их вклад в развитие лаборатории</vt:lpstr>
      <vt:lpstr>В настоящее время работает: </vt:lpstr>
      <vt:lpstr>Структура лаборатории</vt:lpstr>
      <vt:lpstr>Количество исследований в год</vt:lpstr>
      <vt:lpstr>Наши ветераны</vt:lpstr>
      <vt:lpstr>Наши ветераны</vt:lpstr>
      <vt:lpstr>Наши ветераны</vt:lpstr>
      <vt:lpstr>Наши ветераны</vt:lpstr>
      <vt:lpstr>Наши ветераны</vt:lpstr>
      <vt:lpstr>Наши ветераны</vt:lpstr>
      <vt:lpstr>Мы ими гордимся</vt:lpstr>
      <vt:lpstr>Мы ими гордимся</vt:lpstr>
      <vt:lpstr>Мы ими гордимся</vt:lpstr>
      <vt:lpstr>Мы ими гордимся</vt:lpstr>
      <vt:lpstr>Мы ими гордимся</vt:lpstr>
      <vt:lpstr>ИСТОРИЯ В ФОТОГРАФИЯХ</vt:lpstr>
      <vt:lpstr>ИСТОРИЯ В ФОТОГРАФИЯХ</vt:lpstr>
      <vt:lpstr>ИСТОРИЯ В ФОТОГРАФИЯХ</vt:lpstr>
      <vt:lpstr>ИСТОРИЯ В ФОТОГРАФИЯХ</vt:lpstr>
      <vt:lpstr>Наши будни</vt:lpstr>
      <vt:lpstr>Наши будни</vt:lpstr>
      <vt:lpstr>Наши будни</vt:lpstr>
      <vt:lpstr>Наши спортсмены</vt:lpstr>
      <vt:lpstr>Готов к труду и обороне, золотые медалистки</vt:lpstr>
      <vt:lpstr>отдых</vt:lpstr>
      <vt:lpstr>отдых</vt:lpstr>
      <vt:lpstr>НАШ БОЛЬШОЙ ДРУЖНЫЙ КОЛЛЕКТИВ</vt:lpstr>
      <vt:lpstr>НАШ БОЛЬШОЙ ДРУЖНЫЙ КОЛЛЕКТИВ</vt:lpstr>
      <vt:lpstr>НАШ БОЛЬШОЙ ДРУЖНЫЙ КОЛЛЕКТИВ</vt:lpstr>
      <vt:lpstr>Поздравляем наших ветеранов</vt:lpstr>
      <vt:lpstr>Поздравляем наших ветеранов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185</cp:revision>
  <dcterms:created xsi:type="dcterms:W3CDTF">2020-12-08T02:21:34Z</dcterms:created>
  <dcterms:modified xsi:type="dcterms:W3CDTF">2020-12-17T04:41:17Z</dcterms:modified>
</cp:coreProperties>
</file>