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0"/>
  </p:notesMasterIdLst>
  <p:sldIdLst>
    <p:sldId id="1265" r:id="rId2"/>
    <p:sldId id="1267" r:id="rId3"/>
    <p:sldId id="1269" r:id="rId4"/>
    <p:sldId id="1270" r:id="rId5"/>
    <p:sldId id="1271" r:id="rId6"/>
    <p:sldId id="1272" r:id="rId7"/>
    <p:sldId id="1273" r:id="rId8"/>
    <p:sldId id="1274" r:id="rId9"/>
    <p:sldId id="1275" r:id="rId10"/>
    <p:sldId id="1276" r:id="rId11"/>
    <p:sldId id="1277" r:id="rId12"/>
    <p:sldId id="1278" r:id="rId13"/>
    <p:sldId id="1285" r:id="rId14"/>
    <p:sldId id="1279" r:id="rId15"/>
    <p:sldId id="1284" r:id="rId16"/>
    <p:sldId id="1283" r:id="rId17"/>
    <p:sldId id="1280" r:id="rId18"/>
    <p:sldId id="1281" r:id="rId19"/>
    <p:sldId id="1286" r:id="rId20"/>
    <p:sldId id="1287" r:id="rId21"/>
    <p:sldId id="1288" r:id="rId22"/>
    <p:sldId id="1289" r:id="rId23"/>
    <p:sldId id="1290" r:id="rId24"/>
    <p:sldId id="1291" r:id="rId25"/>
    <p:sldId id="1292" r:id="rId26"/>
    <p:sldId id="1293" r:id="rId27"/>
    <p:sldId id="1294" r:id="rId28"/>
    <p:sldId id="1282"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Евгений" initials="Е"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93"/>
    <a:srgbClr val="CC0066"/>
    <a:srgbClr val="DD1809"/>
    <a:srgbClr val="FEE8E6"/>
    <a:srgbClr val="996633"/>
    <a:srgbClr val="D643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7" autoAdjust="0"/>
    <p:restoredTop sz="92599" autoAdjust="0"/>
  </p:normalViewPr>
  <p:slideViewPr>
    <p:cSldViewPr>
      <p:cViewPr>
        <p:scale>
          <a:sx n="72" d="100"/>
          <a:sy n="72" d="100"/>
        </p:scale>
        <p:origin x="-1092" y="-72"/>
      </p:cViewPr>
      <p:guideLst>
        <p:guide orient="horz" pos="2160"/>
        <p:guide pos="2880"/>
      </p:guideLst>
    </p:cSldViewPr>
  </p:slideViewPr>
  <p:outlineViewPr>
    <p:cViewPr>
      <p:scale>
        <a:sx n="33" d="100"/>
        <a:sy n="33" d="100"/>
      </p:scale>
      <p:origin x="0" y="7536"/>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C3F219-F4FB-465D-B3C4-4917A3F445EE}" type="datetimeFigureOut">
              <a:rPr lang="ru-RU" smtClean="0"/>
              <a:pPr/>
              <a:t>18.09.2019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63C574-DCEC-4220-9AFD-1547950E5478}" type="slidenum">
              <a:rPr lang="ru-RU" smtClean="0"/>
              <a:pPr/>
              <a:t>‹#›</a:t>
            </a:fld>
            <a:endParaRPr lang="ru-RU"/>
          </a:p>
        </p:txBody>
      </p:sp>
    </p:spTree>
    <p:extLst>
      <p:ext uri="{BB962C8B-B14F-4D97-AF65-F5344CB8AC3E}">
        <p14:creationId xmlns:p14="http://schemas.microsoft.com/office/powerpoint/2010/main" val="243858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3515587995"/>
      </p:ext>
    </p:extLst>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2590953843"/>
      </p:ext>
    </p:extLst>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2037049971"/>
      </p:ext>
    </p:extLst>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944986208"/>
      </p:ext>
    </p:extLst>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2529106597"/>
      </p:ext>
    </p:extLst>
  </p:cSld>
  <p:clrMapOvr>
    <a:masterClrMapping/>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1824515507"/>
      </p:ext>
    </p:extLst>
  </p:cSld>
  <p:clrMapOvr>
    <a:masterClrMapping/>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354008020"/>
      </p:ext>
    </p:extLst>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3822366332"/>
      </p:ext>
    </p:extLst>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1109067999"/>
      </p:ext>
    </p:extLst>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1981097893"/>
      </p:ext>
    </p:extLst>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38D55487-2D81-4B44-9D15-2683C6624F4D}" type="datetimeFigureOut">
              <a:rPr lang="ru-RU" smtClean="0"/>
              <a:pPr/>
              <a:t>18.09.2019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1D1C31-B2B5-478A-BF2E-2E4165161E77}" type="slidenum">
              <a:rPr lang="ru-RU" smtClean="0"/>
              <a:pPr/>
              <a:t>‹#›</a:t>
            </a:fld>
            <a:endParaRPr lang="ru-RU"/>
          </a:p>
        </p:txBody>
      </p:sp>
    </p:spTree>
    <p:extLst>
      <p:ext uri="{BB962C8B-B14F-4D97-AF65-F5344CB8AC3E}">
        <p14:creationId xmlns:p14="http://schemas.microsoft.com/office/powerpoint/2010/main" val="20236794"/>
      </p:ext>
    </p:extLst>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D55487-2D81-4B44-9D15-2683C6624F4D}" type="datetimeFigureOut">
              <a:rPr lang="ru-RU" smtClean="0"/>
              <a:pPr/>
              <a:t>18.09.2019</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E1D1C31-B2B5-478A-BF2E-2E4165161E77}" type="slidenum">
              <a:rPr lang="ru-RU" smtClean="0"/>
              <a:pPr/>
              <a:t>‹#›</a:t>
            </a:fld>
            <a:endParaRPr lang="ru-RU"/>
          </a:p>
        </p:txBody>
      </p:sp>
    </p:spTree>
    <p:extLst>
      <p:ext uri="{BB962C8B-B14F-4D97-AF65-F5344CB8AC3E}">
        <p14:creationId xmlns:p14="http://schemas.microsoft.com/office/powerpoint/2010/main" val="284071228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dissolve/>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88640"/>
            <a:ext cx="8790949" cy="1793354"/>
          </a:xfrm>
          <a:prstGeom prst="rect">
            <a:avLst/>
          </a:prstGeom>
        </p:spPr>
      </p:pic>
      <p:sp>
        <p:nvSpPr>
          <p:cNvPr id="4" name="Объект 3"/>
          <p:cNvSpPr>
            <a:spLocks noGrp="1"/>
          </p:cNvSpPr>
          <p:nvPr>
            <p:ph idx="1"/>
          </p:nvPr>
        </p:nvSpPr>
        <p:spPr>
          <a:xfrm>
            <a:off x="628650" y="2492895"/>
            <a:ext cx="7886700" cy="3684067"/>
          </a:xfrm>
        </p:spPr>
        <p:txBody>
          <a:bodyPr/>
          <a:lstStyle/>
          <a:p>
            <a:pPr marL="0" indent="0" algn="ctr">
              <a:buNone/>
            </a:pPr>
            <a:endParaRPr lang="ru-RU" altLang="ru-RU" sz="2400" b="1" dirty="0" smtClean="0">
              <a:solidFill>
                <a:schemeClr val="bg2">
                  <a:lumMod val="25000"/>
                </a:schemeClr>
              </a:solidFill>
              <a:effectLst>
                <a:outerShdw blurRad="38100" dist="38100" dir="2700000" algn="tl">
                  <a:srgbClr val="000000"/>
                </a:outerShdw>
              </a:effectLst>
              <a:latin typeface="Tahoma" panose="020B0604030504040204" pitchFamily="34" charset="0"/>
              <a:cs typeface="Tahoma" panose="020B0604030504040204" pitchFamily="34" charset="0"/>
            </a:endParaRPr>
          </a:p>
          <a:p>
            <a:pPr marL="0" indent="0" algn="ctr">
              <a:buNone/>
            </a:pPr>
            <a:endParaRPr lang="ru-RU" altLang="ru-RU" sz="2400" b="1" dirty="0">
              <a:solidFill>
                <a:schemeClr val="bg2">
                  <a:lumMod val="25000"/>
                </a:schemeClr>
              </a:solidFill>
              <a:effectLst>
                <a:outerShdw blurRad="38100" dist="38100" dir="2700000" algn="tl">
                  <a:srgbClr val="000000"/>
                </a:outerShdw>
              </a:effectLst>
              <a:latin typeface="Tahoma" panose="020B0604030504040204" pitchFamily="34" charset="0"/>
              <a:cs typeface="Tahoma" panose="020B0604030504040204" pitchFamily="34" charset="0"/>
            </a:endParaRPr>
          </a:p>
          <a:p>
            <a:pPr marL="0" indent="0" algn="ctr">
              <a:buNone/>
            </a:pPr>
            <a:r>
              <a:rPr lang="ru-RU" altLang="ru-RU" sz="4000" b="1" dirty="0" smtClean="0">
                <a:solidFill>
                  <a:schemeClr val="bg2">
                    <a:lumMod val="25000"/>
                  </a:schemeClr>
                </a:solidFill>
                <a:effectLst>
                  <a:outerShdw blurRad="38100" dist="38100" dir="2700000" algn="tl">
                    <a:srgbClr val="000000"/>
                  </a:outerShdw>
                </a:effectLst>
                <a:latin typeface="Tahoma" panose="020B0604030504040204" pitchFamily="34" charset="0"/>
                <a:cs typeface="Tahoma" panose="020B0604030504040204" pitchFamily="34" charset="0"/>
              </a:rPr>
              <a:t> </a:t>
            </a:r>
            <a:r>
              <a:rPr lang="ru-RU" altLang="ru-RU" sz="4000" b="1" dirty="0">
                <a:solidFill>
                  <a:schemeClr val="bg2">
                    <a:lumMod val="25000"/>
                  </a:schemeClr>
                </a:solidFill>
                <a:effectLst>
                  <a:outerShdw blurRad="38100" dist="38100" dir="2700000" algn="tl">
                    <a:srgbClr val="000000"/>
                  </a:outerShdw>
                </a:effectLst>
                <a:latin typeface="Tahoma" panose="020B0604030504040204" pitchFamily="34" charset="0"/>
                <a:cs typeface="Tahoma" panose="020B0604030504040204" pitchFamily="34" charset="0"/>
              </a:rPr>
              <a:t>«Регуляторная гильотина»</a:t>
            </a:r>
          </a:p>
          <a:p>
            <a:pPr marL="0" indent="0">
              <a:buNone/>
            </a:pPr>
            <a:endParaRPr lang="ru-RU" dirty="0"/>
          </a:p>
          <a:p>
            <a:pPr marL="0" indent="0">
              <a:buNone/>
            </a:pPr>
            <a:r>
              <a:rPr lang="ru-RU" dirty="0" smtClean="0"/>
              <a:t>                                                                        Вице президент НП ОПОРА</a:t>
            </a:r>
          </a:p>
          <a:p>
            <a:pPr marL="0" indent="0">
              <a:buNone/>
            </a:pPr>
            <a:r>
              <a:rPr lang="ru-RU" dirty="0"/>
              <a:t> </a:t>
            </a:r>
            <a:r>
              <a:rPr lang="ru-RU" dirty="0" smtClean="0"/>
              <a:t>                                                                       Гольдберг С.А.</a:t>
            </a:r>
            <a:endParaRPr lang="ru-RU"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normAutofit lnSpcReduction="10000"/>
          </a:bodyPr>
          <a:lstStyle/>
          <a:p>
            <a:pPr marL="0" lvl="0" indent="0" algn="ctr">
              <a:buNone/>
            </a:pPr>
            <a:r>
              <a:rPr lang="ru-RU" sz="2800" b="1" dirty="0">
                <a:solidFill>
                  <a:prstClr val="black"/>
                </a:solidFill>
              </a:rPr>
              <a:t>Принципы создания системы регулирования</a:t>
            </a:r>
            <a:r>
              <a:rPr lang="ru-RU" sz="2800" b="1" dirty="0" smtClean="0">
                <a:solidFill>
                  <a:prstClr val="black"/>
                </a:solidFill>
              </a:rPr>
              <a:t>.</a:t>
            </a:r>
          </a:p>
          <a:p>
            <a:pPr marL="0" lvl="0" indent="0" algn="ctr">
              <a:buNone/>
            </a:pPr>
            <a:endParaRPr lang="ru-RU" sz="2800" b="1" dirty="0">
              <a:solidFill>
                <a:prstClr val="black"/>
              </a:solidFill>
              <a:latin typeface="Calibri Light" panose="020F0302020204030204"/>
            </a:endParaRPr>
          </a:p>
          <a:p>
            <a:pPr marL="0" lvl="0" indent="0" algn="ctr">
              <a:buNone/>
            </a:pPr>
            <a:endParaRPr lang="ru-RU" sz="2800" dirty="0">
              <a:solidFill>
                <a:sysClr val="windowText" lastClr="000000"/>
              </a:solidFill>
              <a:latin typeface="Calibri Light" panose="020F0302020204030204"/>
            </a:endParaRPr>
          </a:p>
          <a:p>
            <a:pPr marL="0" lvl="0" indent="0" defTabSz="914400">
              <a:spcBef>
                <a:spcPts val="1000"/>
              </a:spcBef>
              <a:buNone/>
              <a:defRPr/>
            </a:pPr>
            <a:r>
              <a:rPr lang="ru-RU" sz="2800" b="1" dirty="0">
                <a:solidFill>
                  <a:sysClr val="windowText" lastClr="000000"/>
                </a:solidFill>
              </a:rPr>
              <a:t>7. Принцип приоритета законодательного уровня регулирования. </a:t>
            </a:r>
          </a:p>
          <a:p>
            <a:pPr marL="0" lvl="0" indent="0" algn="just" defTabSz="914400">
              <a:spcBef>
                <a:spcPts val="1000"/>
              </a:spcBef>
              <a:buNone/>
              <a:defRPr/>
            </a:pPr>
            <a:r>
              <a:rPr lang="ru-RU" sz="2400" dirty="0">
                <a:solidFill>
                  <a:sysClr val="windowText" lastClr="000000"/>
                </a:solidFill>
              </a:rPr>
              <a:t>Принципы и общие положения государственного регулирования в той или иной сфере общественных отношений должны содержаться в законе. Установление обязательных требований на подзаконном уровне допустимо только в случае, когда включение таких требований в законодательный акт невозможно либо нецелесообразно.</a:t>
            </a:r>
          </a:p>
          <a:p>
            <a:pPr algn="ctr"/>
            <a:endParaRPr lang="ru-RU" dirty="0"/>
          </a:p>
        </p:txBody>
      </p:sp>
    </p:spTree>
    <p:extLst>
      <p:ext uri="{BB962C8B-B14F-4D97-AF65-F5344CB8AC3E}">
        <p14:creationId xmlns:p14="http://schemas.microsoft.com/office/powerpoint/2010/main" val="3441279172"/>
      </p:ext>
    </p:extLst>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normAutofit/>
          </a:bodyPr>
          <a:lstStyle/>
          <a:p>
            <a:pPr marL="0" lvl="0" indent="0" algn="ctr">
              <a:buNone/>
            </a:pPr>
            <a:r>
              <a:rPr lang="ru-RU" sz="2800" b="1" dirty="0">
                <a:solidFill>
                  <a:prstClr val="black"/>
                </a:solidFill>
              </a:rPr>
              <a:t>Принципы создания системы регулирования</a:t>
            </a:r>
            <a:r>
              <a:rPr lang="ru-RU" sz="2800" b="1" dirty="0" smtClean="0">
                <a:solidFill>
                  <a:prstClr val="black"/>
                </a:solidFill>
              </a:rPr>
              <a:t>.</a:t>
            </a:r>
          </a:p>
          <a:p>
            <a:pPr marL="0" lvl="0" indent="0" algn="ctr">
              <a:buNone/>
            </a:pPr>
            <a:endParaRPr lang="ru-RU" sz="2800" b="1" dirty="0">
              <a:solidFill>
                <a:prstClr val="black"/>
              </a:solidFill>
              <a:latin typeface="Calibri Light" panose="020F0302020204030204"/>
            </a:endParaRPr>
          </a:p>
          <a:p>
            <a:pPr marL="0" lvl="0" indent="0" algn="ctr">
              <a:buNone/>
            </a:pPr>
            <a:endParaRPr lang="ru-RU" sz="2800" dirty="0">
              <a:solidFill>
                <a:sysClr val="windowText" lastClr="000000"/>
              </a:solidFill>
              <a:latin typeface="Calibri Light" panose="020F0302020204030204"/>
            </a:endParaRPr>
          </a:p>
          <a:p>
            <a:pPr marL="0" lvl="0" indent="0" defTabSz="914400">
              <a:spcBef>
                <a:spcPts val="1000"/>
              </a:spcBef>
              <a:buNone/>
              <a:defRPr/>
            </a:pPr>
            <a:r>
              <a:rPr lang="ru-RU" sz="2800" b="1" dirty="0">
                <a:solidFill>
                  <a:sysClr val="windowText" lastClr="000000"/>
                </a:solidFill>
              </a:rPr>
              <a:t>8.Принцип соразмерности.</a:t>
            </a:r>
          </a:p>
          <a:p>
            <a:pPr marL="0" lvl="0" indent="0" algn="just" defTabSz="914400">
              <a:spcBef>
                <a:spcPts val="1000"/>
              </a:spcBef>
              <a:buNone/>
              <a:defRPr/>
            </a:pPr>
            <a:r>
              <a:rPr lang="ru-RU" sz="2400" dirty="0">
                <a:solidFill>
                  <a:sysClr val="windowText" lastClr="000000"/>
                </a:solidFill>
              </a:rPr>
              <a:t>Ответственность за нарушение обязательного требования должна быть соразмерна рискам, на искоренение или снижение которых направлено обязательное требование.</a:t>
            </a:r>
          </a:p>
          <a:p>
            <a:pPr algn="ctr"/>
            <a:endParaRPr lang="ru-RU" dirty="0"/>
          </a:p>
        </p:txBody>
      </p:sp>
    </p:spTree>
    <p:extLst>
      <p:ext uri="{BB962C8B-B14F-4D97-AF65-F5344CB8AC3E}">
        <p14:creationId xmlns:p14="http://schemas.microsoft.com/office/powerpoint/2010/main" val="3903272947"/>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a:xfrm>
            <a:off x="628650" y="1666847"/>
            <a:ext cx="8191822" cy="4692179"/>
          </a:xfrm>
        </p:spPr>
        <p:txBody>
          <a:bodyPr>
            <a:normAutofit fontScale="85000" lnSpcReduction="20000"/>
          </a:bodyPr>
          <a:lstStyle/>
          <a:p>
            <a:pPr marL="0" lvl="0" indent="0" algn="ctr">
              <a:buNone/>
            </a:pPr>
            <a:r>
              <a:rPr lang="ru-RU" sz="3300" b="1" dirty="0">
                <a:solidFill>
                  <a:prstClr val="black"/>
                </a:solidFill>
              </a:rPr>
              <a:t>Принципы создания </a:t>
            </a:r>
            <a:r>
              <a:rPr lang="ru-RU" sz="3800" b="1" dirty="0">
                <a:solidFill>
                  <a:prstClr val="black"/>
                </a:solidFill>
              </a:rPr>
              <a:t>системы</a:t>
            </a:r>
            <a:r>
              <a:rPr lang="ru-RU" sz="3300" b="1" dirty="0">
                <a:solidFill>
                  <a:prstClr val="black"/>
                </a:solidFill>
              </a:rPr>
              <a:t> регулирования</a:t>
            </a:r>
            <a:r>
              <a:rPr lang="ru-RU" sz="3300" b="1" dirty="0" smtClean="0">
                <a:solidFill>
                  <a:prstClr val="black"/>
                </a:solidFill>
              </a:rPr>
              <a:t>.</a:t>
            </a:r>
            <a:endParaRPr lang="ru-RU" sz="3300" dirty="0">
              <a:solidFill>
                <a:sysClr val="windowText" lastClr="000000"/>
              </a:solidFill>
              <a:latin typeface="Calibri Light" panose="020F0302020204030204"/>
            </a:endParaRPr>
          </a:p>
          <a:p>
            <a:pPr marL="0" lvl="0" indent="0" defTabSz="914400">
              <a:spcBef>
                <a:spcPts val="1000"/>
              </a:spcBef>
              <a:buNone/>
              <a:defRPr/>
            </a:pPr>
            <a:r>
              <a:rPr lang="ru-RU" sz="2800" b="1" dirty="0">
                <a:solidFill>
                  <a:sysClr val="windowText" lastClr="000000"/>
                </a:solidFill>
              </a:rPr>
              <a:t>9.Принцип борьбы только с внешними рисками.</a:t>
            </a:r>
          </a:p>
          <a:p>
            <a:pPr marL="0" lvl="0" indent="0" algn="just" defTabSz="914400">
              <a:spcBef>
                <a:spcPts val="1000"/>
              </a:spcBef>
              <a:buNone/>
              <a:defRPr/>
            </a:pPr>
            <a:r>
              <a:rPr lang="ru-RU" sz="3300" dirty="0">
                <a:solidFill>
                  <a:sysClr val="windowText" lastClr="000000"/>
                </a:solidFill>
              </a:rPr>
              <a:t>Система регулирования должна быть нацелена на искоренение или на снижение рисков причинения ущерба жизни и здоровью людей, а также предотвращение нанесения значительного материального, экологического, социального и иного подобного ущерба. Не допускается контроль за рисками внутрихозяйственной деятельности, которые напрямую не оказывают влияния на охраняемые государством ценности. Не допускается контроль за качеством продукции (работ, услуг) сверх того, что необходимо для обеспечения безопасности этой продукции (работ, услуг).</a:t>
            </a:r>
          </a:p>
          <a:p>
            <a:pPr algn="ctr"/>
            <a:endParaRPr lang="ru-RU" dirty="0"/>
          </a:p>
        </p:txBody>
      </p:sp>
    </p:spTree>
    <p:extLst>
      <p:ext uri="{BB962C8B-B14F-4D97-AF65-F5344CB8AC3E}">
        <p14:creationId xmlns:p14="http://schemas.microsoft.com/office/powerpoint/2010/main" val="3903272947"/>
      </p:ext>
    </p:extLst>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a:xfrm>
            <a:off x="628650" y="1484784"/>
            <a:ext cx="8191822" cy="4692179"/>
          </a:xfrm>
        </p:spPr>
        <p:txBody>
          <a:bodyPr>
            <a:normAutofit/>
          </a:bodyPr>
          <a:lstStyle/>
          <a:p>
            <a:pPr marL="0" lvl="0" indent="0" algn="ctr">
              <a:buNone/>
            </a:pPr>
            <a:endParaRPr lang="ru-RU" sz="3200" b="1" i="1" dirty="0" smtClean="0">
              <a:solidFill>
                <a:srgbClr val="FF0000"/>
              </a:solidFill>
              <a:latin typeface="Calibri Light"/>
            </a:endParaRPr>
          </a:p>
          <a:p>
            <a:pPr marL="0" lvl="0" indent="0" algn="ctr">
              <a:buNone/>
            </a:pPr>
            <a:endParaRPr lang="ru-RU" sz="3200" b="1" i="1" dirty="0">
              <a:solidFill>
                <a:srgbClr val="FF0000"/>
              </a:solidFill>
              <a:latin typeface="Calibri Light"/>
            </a:endParaRPr>
          </a:p>
          <a:p>
            <a:pPr marL="0" lvl="0" indent="0" algn="ctr">
              <a:buNone/>
            </a:pPr>
            <a:r>
              <a:rPr lang="ru-RU" sz="3200" b="1" i="1" dirty="0" smtClean="0">
                <a:solidFill>
                  <a:srgbClr val="FF0000"/>
                </a:solidFill>
                <a:latin typeface="Calibri Light"/>
              </a:rPr>
              <a:t>КАРТА </a:t>
            </a:r>
            <a:r>
              <a:rPr lang="ru-RU" sz="3200" b="1" i="1" dirty="0">
                <a:solidFill>
                  <a:srgbClr val="FF0000"/>
                </a:solidFill>
                <a:latin typeface="Calibri Light"/>
              </a:rPr>
              <a:t>СХЕМА </a:t>
            </a:r>
            <a:endParaRPr lang="ru-RU" sz="3200" b="1" i="1" dirty="0" smtClean="0">
              <a:solidFill>
                <a:srgbClr val="FF0000"/>
              </a:solidFill>
              <a:latin typeface="Calibri Light"/>
            </a:endParaRPr>
          </a:p>
          <a:p>
            <a:pPr marL="0" lvl="0" indent="0" algn="ctr">
              <a:buNone/>
            </a:pPr>
            <a:r>
              <a:rPr lang="ru-RU" sz="3200" b="1" i="1" dirty="0">
                <a:solidFill>
                  <a:srgbClr val="FF0000"/>
                </a:solidFill>
                <a:latin typeface="Calibri Light"/>
              </a:rPr>
              <a:t/>
            </a:r>
            <a:br>
              <a:rPr lang="ru-RU" sz="3200" b="1" i="1" dirty="0">
                <a:solidFill>
                  <a:srgbClr val="FF0000"/>
                </a:solidFill>
                <a:latin typeface="Calibri Light"/>
              </a:rPr>
            </a:br>
            <a:r>
              <a:rPr lang="ru-RU" sz="3200" b="1" i="1" dirty="0">
                <a:solidFill>
                  <a:sysClr val="windowText" lastClr="000000"/>
                </a:solidFill>
                <a:latin typeface="Calibri Light"/>
              </a:rPr>
              <a:t>подготовки целевой структуры нормативного регулирования сферы общественных отношений</a:t>
            </a:r>
          </a:p>
          <a:p>
            <a:pPr algn="ctr"/>
            <a:endParaRPr lang="ru-RU" dirty="0"/>
          </a:p>
        </p:txBody>
      </p:sp>
    </p:spTree>
    <p:extLst>
      <p:ext uri="{BB962C8B-B14F-4D97-AF65-F5344CB8AC3E}">
        <p14:creationId xmlns:p14="http://schemas.microsoft.com/office/powerpoint/2010/main" val="3408137988"/>
      </p:ext>
    </p:extLst>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3" name="Скругленный прямоугольник 2"/>
          <p:cNvSpPr/>
          <p:nvPr/>
        </p:nvSpPr>
        <p:spPr>
          <a:xfrm>
            <a:off x="395536" y="1666847"/>
            <a:ext cx="2952328" cy="40664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400" dirty="0" smtClean="0">
                <a:solidFill>
                  <a:sysClr val="window" lastClr="FFFFFF"/>
                </a:solidFill>
              </a:rPr>
              <a:t>Проанализировать </a:t>
            </a:r>
            <a:r>
              <a:rPr lang="ru-RU" sz="2400" dirty="0">
                <a:solidFill>
                  <a:sysClr val="window" lastClr="FFFFFF"/>
                </a:solidFill>
              </a:rPr>
              <a:t>текущее </a:t>
            </a:r>
            <a:r>
              <a:rPr lang="ru-RU" sz="2400" dirty="0" smtClean="0">
                <a:solidFill>
                  <a:sysClr val="window" lastClr="FFFFFF"/>
                </a:solidFill>
              </a:rPr>
              <a:t>регулирование</a:t>
            </a:r>
            <a:endParaRPr lang="ru-RU" sz="2400" dirty="0">
              <a:solidFill>
                <a:sysClr val="window" lastClr="FFFFFF"/>
              </a:solidFill>
            </a:endParaRPr>
          </a:p>
          <a:p>
            <a:pPr lvl="0" algn="ctr"/>
            <a:r>
              <a:rPr lang="ru-RU" sz="2400" dirty="0">
                <a:solidFill>
                  <a:sysClr val="window" lastClr="FFFFFF"/>
                </a:solidFill>
              </a:rPr>
              <a:t>(как сейчас?)</a:t>
            </a:r>
          </a:p>
        </p:txBody>
      </p:sp>
      <p:sp>
        <p:nvSpPr>
          <p:cNvPr id="5" name="Прямоугольник 4"/>
          <p:cNvSpPr/>
          <p:nvPr/>
        </p:nvSpPr>
        <p:spPr>
          <a:xfrm>
            <a:off x="3419872" y="1666847"/>
            <a:ext cx="5184576" cy="4063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342900" lvl="0" indent="-342900">
              <a:buFont typeface="Arial" panose="020B0604020202020204" pitchFamily="34" charset="0"/>
              <a:buChar char="•"/>
            </a:pPr>
            <a:r>
              <a:rPr lang="ru-RU" sz="2400" dirty="0">
                <a:solidFill>
                  <a:sysClr val="windowText" lastClr="000000">
                    <a:hueOff val="0"/>
                    <a:satOff val="0"/>
                    <a:lumOff val="0"/>
                    <a:alphaOff val="0"/>
                  </a:sysClr>
                </a:solidFill>
              </a:rPr>
              <a:t>Нормативно закрепленные ценности</a:t>
            </a:r>
          </a:p>
          <a:p>
            <a:pPr marL="342900" lvl="0" indent="-342900">
              <a:buFont typeface="Arial" panose="020B0604020202020204" pitchFamily="34" charset="0"/>
              <a:buChar char="•"/>
            </a:pPr>
            <a:r>
              <a:rPr lang="ru-RU" sz="2400" dirty="0">
                <a:solidFill>
                  <a:sysClr val="windowText" lastClr="000000">
                    <a:hueOff val="0"/>
                    <a:satOff val="0"/>
                    <a:lumOff val="0"/>
                    <a:alphaOff val="0"/>
                  </a:sysClr>
                </a:solidFill>
              </a:rPr>
              <a:t>Риски и текущие методы их минимизации (разрешения, сертификаты, аккредитация, контроль </a:t>
            </a:r>
            <a:r>
              <a:rPr lang="ru-RU" sz="2400" dirty="0" err="1">
                <a:solidFill>
                  <a:sysClr val="windowText" lastClr="000000">
                    <a:hueOff val="0"/>
                    <a:satOff val="0"/>
                    <a:lumOff val="0"/>
                    <a:alphaOff val="0"/>
                  </a:sysClr>
                </a:solidFill>
              </a:rPr>
              <a:t>техрегламентов</a:t>
            </a:r>
            <a:r>
              <a:rPr lang="ru-RU" sz="2400" dirty="0">
                <a:solidFill>
                  <a:sysClr val="windowText" lastClr="000000">
                    <a:hueOff val="0"/>
                    <a:satOff val="0"/>
                    <a:lumOff val="0"/>
                    <a:alphaOff val="0"/>
                  </a:sysClr>
                </a:solidFill>
              </a:rPr>
              <a:t>, контроль СанПиНов, лицензирование, мониторинг и  др.</a:t>
            </a:r>
          </a:p>
        </p:txBody>
      </p:sp>
      <p:sp>
        <p:nvSpPr>
          <p:cNvPr id="7" name="Стрелка вниз 6"/>
          <p:cNvSpPr/>
          <p:nvPr/>
        </p:nvSpPr>
        <p:spPr>
          <a:xfrm>
            <a:off x="1908300" y="5949280"/>
            <a:ext cx="484632" cy="608946"/>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362858984"/>
      </p:ext>
    </p:extLst>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3" name="Скругленный прямоугольник 2"/>
          <p:cNvSpPr/>
          <p:nvPr/>
        </p:nvSpPr>
        <p:spPr>
          <a:xfrm>
            <a:off x="628650" y="1666847"/>
            <a:ext cx="2575198" cy="40664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400" dirty="0" smtClean="0">
                <a:solidFill>
                  <a:sysClr val="window" lastClr="FFFFFF"/>
                </a:solidFill>
              </a:rPr>
              <a:t>Сформировать ключевые ценности для каждой сферы регулирования (что защищать?)</a:t>
            </a:r>
            <a:endParaRPr lang="ru-RU" sz="2400" dirty="0">
              <a:solidFill>
                <a:sysClr val="window" lastClr="FFFFFF"/>
              </a:solidFill>
            </a:endParaRPr>
          </a:p>
        </p:txBody>
      </p:sp>
      <p:sp>
        <p:nvSpPr>
          <p:cNvPr id="5" name="Прямоугольник 4"/>
          <p:cNvSpPr/>
          <p:nvPr/>
        </p:nvSpPr>
        <p:spPr>
          <a:xfrm>
            <a:off x="3419872" y="1666847"/>
            <a:ext cx="5184576" cy="4063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ru-RU" sz="2400" dirty="0" smtClean="0">
                <a:solidFill>
                  <a:sysClr val="windowText" lastClr="000000">
                    <a:hueOff val="0"/>
                    <a:satOff val="0"/>
                    <a:lumOff val="0"/>
                    <a:alphaOff val="0"/>
                  </a:sysClr>
                </a:solidFill>
              </a:rPr>
              <a:t>С учетом положений глав 1,2 Конституции РФ: жизнь и здоровье граждан, права и свободы граждан, права и законные интересы организаций, стабильность финансового сектора, единство экономического пространства, поддержание общественной нравственности, поддержка конкуренции и др.</a:t>
            </a:r>
            <a:endParaRPr lang="ru-RU" sz="2400" dirty="0">
              <a:solidFill>
                <a:sysClr val="windowText" lastClr="000000">
                  <a:hueOff val="0"/>
                  <a:satOff val="0"/>
                  <a:lumOff val="0"/>
                  <a:alphaOff val="0"/>
                </a:sysClr>
              </a:solidFill>
            </a:endParaRPr>
          </a:p>
        </p:txBody>
      </p:sp>
      <p:sp>
        <p:nvSpPr>
          <p:cNvPr id="7" name="Стрелка вниз 6"/>
          <p:cNvSpPr/>
          <p:nvPr/>
        </p:nvSpPr>
        <p:spPr>
          <a:xfrm>
            <a:off x="1908300" y="5949280"/>
            <a:ext cx="484632" cy="608946"/>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03548600"/>
      </p:ext>
    </p:extLst>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3" name="Скругленный прямоугольник 2"/>
          <p:cNvSpPr/>
          <p:nvPr/>
        </p:nvSpPr>
        <p:spPr>
          <a:xfrm>
            <a:off x="395536" y="1666847"/>
            <a:ext cx="2952328" cy="42824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400" dirty="0">
                <a:solidFill>
                  <a:sysClr val="window" lastClr="FFFFFF"/>
                </a:solidFill>
              </a:rPr>
              <a:t>Определить ключевые риски, воздействующие на ценности в сфере регулирования</a:t>
            </a:r>
          </a:p>
          <a:p>
            <a:pPr lvl="0" algn="ctr"/>
            <a:r>
              <a:rPr lang="ru-RU" sz="2400" dirty="0">
                <a:solidFill>
                  <a:sysClr val="window" lastClr="FFFFFF"/>
                </a:solidFill>
              </a:rPr>
              <a:t>(от чего </a:t>
            </a:r>
            <a:r>
              <a:rPr lang="ru-RU" sz="2400" dirty="0" smtClean="0">
                <a:solidFill>
                  <a:sysClr val="window" lastClr="FFFFFF"/>
                </a:solidFill>
              </a:rPr>
              <a:t>защищать?)</a:t>
            </a:r>
            <a:endParaRPr lang="ru-RU" sz="2400" dirty="0">
              <a:solidFill>
                <a:sysClr val="window" lastClr="FFFFFF"/>
              </a:solidFill>
            </a:endParaRPr>
          </a:p>
        </p:txBody>
      </p:sp>
      <p:sp>
        <p:nvSpPr>
          <p:cNvPr id="5" name="Прямоугольник 4"/>
          <p:cNvSpPr/>
          <p:nvPr/>
        </p:nvSpPr>
        <p:spPr>
          <a:xfrm>
            <a:off x="3419872" y="1776481"/>
            <a:ext cx="5184576" cy="4063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ru-RU" sz="2400" dirty="0">
                <a:solidFill>
                  <a:sysClr val="windowText" lastClr="000000">
                    <a:hueOff val="0"/>
                    <a:satOff val="0"/>
                    <a:lumOff val="0"/>
                    <a:alphaOff val="0"/>
                  </a:sysClr>
                </a:solidFill>
              </a:rPr>
              <a:t>Производственный травматизм, профессиональные </a:t>
            </a:r>
            <a:r>
              <a:rPr lang="ru-RU" sz="2400" dirty="0" smtClean="0">
                <a:solidFill>
                  <a:sysClr val="windowText" lastClr="000000">
                    <a:hueOff val="0"/>
                    <a:satOff val="0"/>
                    <a:lumOff val="0"/>
                    <a:alphaOff val="0"/>
                  </a:sysClr>
                </a:solidFill>
              </a:rPr>
              <a:t>заболевания, </a:t>
            </a:r>
            <a:r>
              <a:rPr lang="ru-RU" sz="2400" dirty="0">
                <a:solidFill>
                  <a:sysClr val="windowText" lastClr="000000">
                    <a:hueOff val="0"/>
                    <a:satOff val="0"/>
                    <a:lumOff val="0"/>
                    <a:alphaOff val="0"/>
                  </a:sysClr>
                </a:solidFill>
              </a:rPr>
              <a:t>несоответствия параметрам безопасности, негативное воздействие на окружающую среду и др.</a:t>
            </a:r>
          </a:p>
        </p:txBody>
      </p:sp>
      <p:sp>
        <p:nvSpPr>
          <p:cNvPr id="7" name="Стрелка вниз 6"/>
          <p:cNvSpPr/>
          <p:nvPr/>
        </p:nvSpPr>
        <p:spPr>
          <a:xfrm>
            <a:off x="1908300" y="6093296"/>
            <a:ext cx="484632" cy="504056"/>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03548600"/>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5" name="Объект 4"/>
          <p:cNvSpPr>
            <a:spLocks noGrp="1"/>
          </p:cNvSpPr>
          <p:nvPr>
            <p:ph idx="1"/>
          </p:nvPr>
        </p:nvSpPr>
        <p:spPr>
          <a:xfrm>
            <a:off x="467544" y="1666847"/>
            <a:ext cx="2808312" cy="41384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ctr">
              <a:buNone/>
            </a:pPr>
            <a:r>
              <a:rPr lang="ru-RU" sz="2400" dirty="0">
                <a:solidFill>
                  <a:sysClr val="window" lastClr="FFFFFF"/>
                </a:solidFill>
              </a:rPr>
              <a:t>Определить источники воздействия </a:t>
            </a:r>
            <a:r>
              <a:rPr lang="ru-RU" sz="2400" dirty="0" smtClean="0">
                <a:solidFill>
                  <a:sysClr val="window" lastClr="FFFFFF"/>
                </a:solidFill>
              </a:rPr>
              <a:t>рисков - объекты </a:t>
            </a:r>
            <a:r>
              <a:rPr lang="ru-RU" sz="2400" dirty="0">
                <a:solidFill>
                  <a:sysClr val="window" lastClr="FFFFFF"/>
                </a:solidFill>
              </a:rPr>
              <a:t>регулирования  </a:t>
            </a:r>
          </a:p>
          <a:p>
            <a:pPr marL="0" lvl="0" indent="0" algn="ctr">
              <a:buNone/>
            </a:pPr>
            <a:r>
              <a:rPr lang="ru-RU" sz="2400" dirty="0" smtClean="0">
                <a:solidFill>
                  <a:sysClr val="window" lastClr="FFFFFF"/>
                </a:solidFill>
              </a:rPr>
              <a:t>(какие </a:t>
            </a:r>
            <a:r>
              <a:rPr lang="ru-RU" sz="2400" dirty="0">
                <a:solidFill>
                  <a:sysClr val="window" lastClr="FFFFFF"/>
                </a:solidFill>
              </a:rPr>
              <a:t>объекты </a:t>
            </a:r>
            <a:r>
              <a:rPr lang="ru-RU" sz="2400" dirty="0" smtClean="0">
                <a:solidFill>
                  <a:sysClr val="window" lastClr="FFFFFF"/>
                </a:solidFill>
              </a:rPr>
              <a:t>   регулировать?)</a:t>
            </a:r>
            <a:endParaRPr lang="ru-RU" sz="2400" dirty="0">
              <a:solidFill>
                <a:sysClr val="window" lastClr="FFFFFF"/>
              </a:solidFill>
            </a:endParaRPr>
          </a:p>
        </p:txBody>
      </p:sp>
      <p:sp>
        <p:nvSpPr>
          <p:cNvPr id="7" name="Прямоугольник 6"/>
          <p:cNvSpPr/>
          <p:nvPr/>
        </p:nvSpPr>
        <p:spPr>
          <a:xfrm>
            <a:off x="3419872" y="1666847"/>
            <a:ext cx="5184576" cy="4063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ru-RU" sz="2400" dirty="0">
                <a:solidFill>
                  <a:sysClr val="windowText" lastClr="000000">
                    <a:hueOff val="0"/>
                    <a:satOff val="0"/>
                    <a:lumOff val="0"/>
                    <a:alphaOff val="0"/>
                  </a:sysClr>
                </a:solidFill>
              </a:rPr>
              <a:t>Деятельность, продукция, транспортные средства, здания, инфраструктура, технологический процесс и др.</a:t>
            </a:r>
          </a:p>
        </p:txBody>
      </p:sp>
      <p:sp>
        <p:nvSpPr>
          <p:cNvPr id="8" name="Стрелка вниз 7"/>
          <p:cNvSpPr/>
          <p:nvPr/>
        </p:nvSpPr>
        <p:spPr>
          <a:xfrm>
            <a:off x="1908300" y="6093296"/>
            <a:ext cx="484632" cy="504056"/>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362858984"/>
      </p:ext>
    </p:extLst>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5" name="Прямоугольник 4"/>
          <p:cNvSpPr/>
          <p:nvPr/>
        </p:nvSpPr>
        <p:spPr>
          <a:xfrm>
            <a:off x="3563888" y="1666847"/>
            <a:ext cx="5040560" cy="4063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ru-RU" sz="2800" dirty="0">
                <a:solidFill>
                  <a:sysClr val="windowText" lastClr="000000">
                    <a:hueOff val="0"/>
                    <a:satOff val="0"/>
                    <a:lumOff val="0"/>
                    <a:alphaOff val="0"/>
                  </a:sysClr>
                </a:solidFill>
              </a:rPr>
              <a:t>Полное устранение риска, снижение риска или отсутствие необходимости на него реагировать</a:t>
            </a:r>
          </a:p>
        </p:txBody>
      </p:sp>
      <p:sp>
        <p:nvSpPr>
          <p:cNvPr id="7" name="Объект 4"/>
          <p:cNvSpPr>
            <a:spLocks noGrp="1"/>
          </p:cNvSpPr>
          <p:nvPr>
            <p:ph idx="1"/>
          </p:nvPr>
        </p:nvSpPr>
        <p:spPr>
          <a:xfrm>
            <a:off x="628650" y="1666847"/>
            <a:ext cx="2791222" cy="41384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ctr">
              <a:buNone/>
            </a:pPr>
            <a:r>
              <a:rPr lang="ru-RU" sz="2400" dirty="0">
                <a:solidFill>
                  <a:sysClr val="window" lastClr="FFFFFF"/>
                </a:solidFill>
              </a:rPr>
              <a:t>Оценить доступный уровень риска (можно ли достичь нулевого риска?)</a:t>
            </a:r>
          </a:p>
        </p:txBody>
      </p:sp>
      <p:sp>
        <p:nvSpPr>
          <p:cNvPr id="9" name="Стрелка углом вверх 8"/>
          <p:cNvSpPr/>
          <p:nvPr/>
        </p:nvSpPr>
        <p:spPr>
          <a:xfrm rot="10800000">
            <a:off x="231905" y="3166281"/>
            <a:ext cx="396745" cy="3084394"/>
          </a:xfrm>
          <a:prstGeom prst="bentUpArrow">
            <a:avLst>
              <a:gd name="adj1" fmla="val 25000"/>
              <a:gd name="adj2" fmla="val 16975"/>
              <a:gd name="adj3" fmla="val 25000"/>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362858984"/>
      </p:ext>
    </p:extLst>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5" name="Прямоугольник 4"/>
          <p:cNvSpPr/>
          <p:nvPr/>
        </p:nvSpPr>
        <p:spPr>
          <a:xfrm>
            <a:off x="3419872" y="1666847"/>
            <a:ext cx="5184576" cy="4063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ru-RU" sz="2800" dirty="0">
                <a:solidFill>
                  <a:sysClr val="windowText" lastClr="000000">
                    <a:hueOff val="0"/>
                    <a:satOff val="0"/>
                    <a:lumOff val="0"/>
                    <a:alphaOff val="0"/>
                  </a:sysClr>
                </a:solidFill>
              </a:rPr>
              <a:t>Уровень, который считается нормальным</a:t>
            </a:r>
          </a:p>
        </p:txBody>
      </p:sp>
      <p:sp>
        <p:nvSpPr>
          <p:cNvPr id="7" name="Объект 4"/>
          <p:cNvSpPr>
            <a:spLocks noGrp="1"/>
          </p:cNvSpPr>
          <p:nvPr>
            <p:ph idx="1"/>
          </p:nvPr>
        </p:nvSpPr>
        <p:spPr>
          <a:xfrm>
            <a:off x="701808" y="1666847"/>
            <a:ext cx="2646056" cy="41384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ctr">
              <a:buNone/>
            </a:pPr>
            <a:r>
              <a:rPr lang="ru-RU" sz="2400" dirty="0">
                <a:solidFill>
                  <a:sysClr val="window" lastClr="FFFFFF"/>
                </a:solidFill>
              </a:rPr>
              <a:t>Определить стратегию реагирования </a:t>
            </a:r>
            <a:endParaRPr lang="en-US" sz="2400" dirty="0">
              <a:solidFill>
                <a:sysClr val="window" lastClr="FFFFFF"/>
              </a:solidFill>
            </a:endParaRPr>
          </a:p>
          <a:p>
            <a:pPr marL="0" lvl="0" indent="0" algn="ctr">
              <a:buNone/>
            </a:pPr>
            <a:r>
              <a:rPr lang="ru-RU" sz="2400" dirty="0">
                <a:solidFill>
                  <a:sysClr val="window" lastClr="FFFFFF"/>
                </a:solidFill>
              </a:rPr>
              <a:t>(требует ли риск регулирования?)</a:t>
            </a:r>
          </a:p>
        </p:txBody>
      </p:sp>
      <p:sp>
        <p:nvSpPr>
          <p:cNvPr id="9" name="Стрелка вниз 8"/>
          <p:cNvSpPr/>
          <p:nvPr/>
        </p:nvSpPr>
        <p:spPr>
          <a:xfrm>
            <a:off x="233112" y="1666846"/>
            <a:ext cx="161272" cy="4570465"/>
          </a:xfrm>
          <a:prstGeom prst="downArrow">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 name="Стрелка вниз 9"/>
          <p:cNvSpPr/>
          <p:nvPr/>
        </p:nvSpPr>
        <p:spPr>
          <a:xfrm rot="5400000">
            <a:off x="434497" y="3647950"/>
            <a:ext cx="242318" cy="292306"/>
          </a:xfrm>
          <a:prstGeom prst="downArrow">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230501895"/>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lstStyle/>
          <a:p>
            <a:pPr marL="0" lvl="0" indent="0" algn="ctr">
              <a:buNone/>
            </a:pPr>
            <a:r>
              <a:rPr lang="ru-RU" sz="5400" b="1" dirty="0">
                <a:solidFill>
                  <a:sysClr val="windowText" lastClr="000000"/>
                </a:solidFill>
              </a:rPr>
              <a:t>Методика   </a:t>
            </a:r>
            <a:r>
              <a:rPr lang="ru-RU" sz="3200" b="1" dirty="0" smtClean="0">
                <a:solidFill>
                  <a:sysClr val="windowText" lastClr="000000"/>
                </a:solidFill>
                <a:latin typeface="Calibri Light" panose="020F0302020204030204"/>
              </a:rPr>
              <a:t>   </a:t>
            </a:r>
            <a:r>
              <a:rPr lang="ru-RU" sz="3200" b="1" dirty="0">
                <a:solidFill>
                  <a:sysClr val="windowText" lastClr="000000"/>
                </a:solidFill>
                <a:latin typeface="Calibri Light" panose="020F0302020204030204"/>
              </a:rPr>
              <a:t/>
            </a:r>
            <a:br>
              <a:rPr lang="ru-RU" sz="3200" b="1" dirty="0">
                <a:solidFill>
                  <a:sysClr val="windowText" lastClr="000000"/>
                </a:solidFill>
                <a:latin typeface="Calibri Light" panose="020F0302020204030204"/>
              </a:rPr>
            </a:br>
            <a:r>
              <a:rPr lang="ru-RU" sz="4400" b="1" dirty="0">
                <a:solidFill>
                  <a:sysClr val="windowText" lastClr="000000"/>
                </a:solidFill>
                <a:latin typeface="Calibri Light" panose="020F0302020204030204"/>
              </a:rPr>
              <a:t>исполнения плана мероприятий </a:t>
            </a:r>
            <a:br>
              <a:rPr lang="ru-RU" sz="4400" b="1" dirty="0">
                <a:solidFill>
                  <a:sysClr val="windowText" lastClr="000000"/>
                </a:solidFill>
                <a:latin typeface="Calibri Light" panose="020F0302020204030204"/>
              </a:rPr>
            </a:br>
            <a:r>
              <a:rPr lang="ru-RU" sz="4400" b="1" dirty="0">
                <a:solidFill>
                  <a:sysClr val="windowText" lastClr="000000"/>
                </a:solidFill>
                <a:latin typeface="Calibri Light" panose="020F0302020204030204"/>
              </a:rPr>
              <a:t>(«</a:t>
            </a:r>
            <a:r>
              <a:rPr lang="ru-RU" sz="4400" b="1" dirty="0" smtClean="0">
                <a:solidFill>
                  <a:sysClr val="windowText" lastClr="000000"/>
                </a:solidFill>
                <a:latin typeface="Calibri Light" panose="020F0302020204030204"/>
              </a:rPr>
              <a:t>Дорожной карты</a:t>
            </a:r>
            <a:r>
              <a:rPr lang="ru-RU" sz="4400" b="1" dirty="0">
                <a:solidFill>
                  <a:sysClr val="windowText" lastClr="000000"/>
                </a:solidFill>
                <a:latin typeface="Calibri Light" panose="020F0302020204030204"/>
              </a:rPr>
              <a:t>») по реализации механизма «регуляторная </a:t>
            </a:r>
            <a:r>
              <a:rPr lang="ru-RU" sz="4400" b="1" dirty="0" smtClean="0">
                <a:solidFill>
                  <a:sysClr val="windowText" lastClr="000000"/>
                </a:solidFill>
                <a:latin typeface="Calibri Light" panose="020F0302020204030204"/>
              </a:rPr>
              <a:t>гильотина»</a:t>
            </a:r>
            <a:endParaRPr lang="ru-RU" sz="4400" b="1" dirty="0">
              <a:solidFill>
                <a:sysClr val="windowText" lastClr="000000"/>
              </a:solidFill>
              <a:latin typeface="Calibri Light" panose="020F0302020204030204"/>
            </a:endParaRPr>
          </a:p>
          <a:p>
            <a:pPr algn="ctr"/>
            <a:endParaRPr lang="ru-RU" dirty="0"/>
          </a:p>
        </p:txBody>
      </p:sp>
    </p:spTree>
    <p:extLst>
      <p:ext uri="{BB962C8B-B14F-4D97-AF65-F5344CB8AC3E}">
        <p14:creationId xmlns:p14="http://schemas.microsoft.com/office/powerpoint/2010/main" val="3234580255"/>
      </p:ext>
    </p:extLst>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5" name="Прямоугольник 4"/>
          <p:cNvSpPr/>
          <p:nvPr/>
        </p:nvSpPr>
        <p:spPr>
          <a:xfrm>
            <a:off x="3419872" y="1052736"/>
            <a:ext cx="5184576" cy="518457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ru-RU" sz="2800" dirty="0">
                <a:solidFill>
                  <a:sysClr val="windowText" lastClr="000000">
                    <a:hueOff val="0"/>
                    <a:satOff val="0"/>
                    <a:lumOff val="0"/>
                    <a:alphaOff val="0"/>
                  </a:sysClr>
                </a:solidFill>
              </a:rPr>
              <a:t>Исходя из принципов, указанных в пункте 4 Методики исполнения «Дорожной карты», определить нужно ли воздействовать на риск государственными </a:t>
            </a:r>
            <a:r>
              <a:rPr lang="ru-RU" sz="2800" dirty="0" smtClean="0">
                <a:solidFill>
                  <a:sysClr val="windowText" lastClr="000000">
                    <a:hueOff val="0"/>
                    <a:satOff val="0"/>
                    <a:lumOff val="0"/>
                    <a:alphaOff val="0"/>
                  </a:sysClr>
                </a:solidFill>
              </a:rPr>
              <a:t>мерами, </a:t>
            </a:r>
            <a:r>
              <a:rPr lang="ru-RU" sz="2800" dirty="0">
                <a:solidFill>
                  <a:sysClr val="windowText" lastClr="000000">
                    <a:hueOff val="0"/>
                    <a:satOff val="0"/>
                    <a:lumOff val="0"/>
                    <a:alphaOff val="0"/>
                  </a:sysClr>
                </a:solidFill>
              </a:rPr>
              <a:t>можно ли обойтись негосударственными </a:t>
            </a:r>
            <a:r>
              <a:rPr lang="ru-RU" sz="2800" dirty="0" smtClean="0">
                <a:solidFill>
                  <a:sysClr val="windowText" lastClr="000000">
                    <a:hueOff val="0"/>
                    <a:satOff val="0"/>
                    <a:lumOff val="0"/>
                    <a:alphaOff val="0"/>
                  </a:sysClr>
                </a:solidFill>
              </a:rPr>
              <a:t>мерами, </a:t>
            </a:r>
            <a:r>
              <a:rPr lang="ru-RU" sz="2800" dirty="0">
                <a:solidFill>
                  <a:sysClr val="windowText" lastClr="000000">
                    <a:hueOff val="0"/>
                    <a:satOff val="0"/>
                    <a:lumOff val="0"/>
                    <a:alphaOff val="0"/>
                  </a:sysClr>
                </a:solidFill>
              </a:rPr>
              <a:t>или на риск вообще можно не воздействовать  в силу его незначительности.</a:t>
            </a:r>
          </a:p>
        </p:txBody>
      </p:sp>
      <p:sp>
        <p:nvSpPr>
          <p:cNvPr id="7" name="Объект 4"/>
          <p:cNvSpPr>
            <a:spLocks noGrp="1"/>
          </p:cNvSpPr>
          <p:nvPr>
            <p:ph idx="1"/>
          </p:nvPr>
        </p:nvSpPr>
        <p:spPr>
          <a:xfrm>
            <a:off x="628650" y="1666847"/>
            <a:ext cx="2647206" cy="41384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ctr">
              <a:buNone/>
            </a:pPr>
            <a:r>
              <a:rPr lang="ru-RU" sz="2400" dirty="0">
                <a:solidFill>
                  <a:sysClr val="window" lastClr="FFFFFF"/>
                </a:solidFill>
              </a:rPr>
              <a:t>Для </a:t>
            </a:r>
            <a:r>
              <a:rPr lang="ru-RU" sz="2400" dirty="0" smtClean="0">
                <a:solidFill>
                  <a:sysClr val="window" lastClr="FFFFFF"/>
                </a:solidFill>
              </a:rPr>
              <a:t>каждого </a:t>
            </a:r>
            <a:r>
              <a:rPr lang="ru-RU" sz="2400" dirty="0">
                <a:solidFill>
                  <a:sysClr val="window" lastClr="FFFFFF"/>
                </a:solidFill>
              </a:rPr>
              <a:t>вида риска и его источника  определить необходимость и способ реагирования на риск      </a:t>
            </a:r>
          </a:p>
          <a:p>
            <a:pPr marL="0" lvl="0" indent="0" algn="ctr">
              <a:buNone/>
            </a:pPr>
            <a:r>
              <a:rPr lang="ru-RU" sz="2400" dirty="0">
                <a:solidFill>
                  <a:sysClr val="window" lastClr="FFFFFF"/>
                </a:solidFill>
              </a:rPr>
              <a:t>(адекватно ли </a:t>
            </a:r>
            <a:r>
              <a:rPr lang="ru-RU" sz="2400" dirty="0" smtClean="0">
                <a:solidFill>
                  <a:sysClr val="window" lastClr="FFFFFF"/>
                </a:solidFill>
              </a:rPr>
              <a:t>регулирование?)</a:t>
            </a:r>
            <a:endParaRPr lang="ru-RU" sz="2400" dirty="0">
              <a:solidFill>
                <a:sysClr val="window" lastClr="FFFFFF"/>
              </a:solidFill>
            </a:endParaRPr>
          </a:p>
        </p:txBody>
      </p:sp>
      <p:sp>
        <p:nvSpPr>
          <p:cNvPr id="8" name="Стрелка вниз 7"/>
          <p:cNvSpPr/>
          <p:nvPr/>
        </p:nvSpPr>
        <p:spPr>
          <a:xfrm>
            <a:off x="1908300" y="6093296"/>
            <a:ext cx="484632" cy="504056"/>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sp>
        <p:nvSpPr>
          <p:cNvPr id="9" name="Стрелка углом вверх 8"/>
          <p:cNvSpPr/>
          <p:nvPr/>
        </p:nvSpPr>
        <p:spPr>
          <a:xfrm rot="5400000">
            <a:off x="-1102069" y="2537037"/>
            <a:ext cx="2943015" cy="406461"/>
          </a:xfrm>
          <a:prstGeom prst="bentUpArrow">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230501895"/>
      </p:ext>
    </p:extLst>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5" name="Прямоугольник 4"/>
          <p:cNvSpPr/>
          <p:nvPr/>
        </p:nvSpPr>
        <p:spPr>
          <a:xfrm>
            <a:off x="3419872" y="1666847"/>
            <a:ext cx="5184576" cy="4063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ru-RU" sz="2800" dirty="0">
                <a:solidFill>
                  <a:sysClr val="windowText" lastClr="000000">
                    <a:hueOff val="0"/>
                    <a:satOff val="0"/>
                    <a:lumOff val="0"/>
                    <a:alphaOff val="0"/>
                  </a:sysClr>
                </a:solidFill>
              </a:rPr>
              <a:t>Сформулировать цель введения требований, от каких рисков они защищают, как контролировать их соблюдения, на сколько они понятны и носят ли исчерпывающий характер, какую ответственность целесообразно установить за их нарушения</a:t>
            </a:r>
          </a:p>
        </p:txBody>
      </p:sp>
      <p:sp>
        <p:nvSpPr>
          <p:cNvPr id="7" name="Объект 4"/>
          <p:cNvSpPr>
            <a:spLocks noGrp="1"/>
          </p:cNvSpPr>
          <p:nvPr>
            <p:ph idx="1"/>
          </p:nvPr>
        </p:nvSpPr>
        <p:spPr>
          <a:xfrm>
            <a:off x="628650" y="1666847"/>
            <a:ext cx="2647206" cy="41384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ctr">
              <a:buNone/>
            </a:pPr>
            <a:r>
              <a:rPr lang="ru-RU" sz="2400" dirty="0" smtClean="0">
                <a:solidFill>
                  <a:sysClr val="window" lastClr="FFFFFF"/>
                </a:solidFill>
              </a:rPr>
              <a:t>В </a:t>
            </a:r>
            <a:r>
              <a:rPr lang="ru-RU" sz="2400" dirty="0">
                <a:solidFill>
                  <a:sysClr val="window" lastClr="FFFFFF"/>
                </a:solidFill>
              </a:rPr>
              <a:t>разделе видов объектов сформулировать  укрупненные группы обязательных </a:t>
            </a:r>
            <a:r>
              <a:rPr lang="ru-RU" sz="2400" dirty="0" smtClean="0">
                <a:solidFill>
                  <a:sysClr val="window" lastClr="FFFFFF"/>
                </a:solidFill>
              </a:rPr>
              <a:t>требований</a:t>
            </a:r>
            <a:endParaRPr lang="ru-RU" sz="2400" dirty="0">
              <a:solidFill>
                <a:sysClr val="window" lastClr="FFFFFF"/>
              </a:solidFill>
            </a:endParaRPr>
          </a:p>
        </p:txBody>
      </p:sp>
      <p:sp>
        <p:nvSpPr>
          <p:cNvPr id="8" name="Стрелка вниз 7"/>
          <p:cNvSpPr/>
          <p:nvPr/>
        </p:nvSpPr>
        <p:spPr>
          <a:xfrm>
            <a:off x="1908300" y="6093296"/>
            <a:ext cx="484632" cy="504056"/>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230501895"/>
      </p:ext>
    </p:extLst>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5" name="Прямоугольник 4"/>
          <p:cNvSpPr/>
          <p:nvPr/>
        </p:nvSpPr>
        <p:spPr>
          <a:xfrm>
            <a:off x="3635896" y="1666847"/>
            <a:ext cx="4968552" cy="4063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ru-RU" sz="2800" dirty="0">
                <a:solidFill>
                  <a:sysClr val="windowText" lastClr="000000">
                    <a:hueOff val="0"/>
                    <a:satOff val="0"/>
                    <a:lumOff val="0"/>
                    <a:alphaOff val="0"/>
                  </a:sysClr>
                </a:solidFill>
              </a:rPr>
              <a:t>Заполнить Приложение 2 к Методике исполнения «Дорожной карты»</a:t>
            </a:r>
          </a:p>
        </p:txBody>
      </p:sp>
      <p:sp>
        <p:nvSpPr>
          <p:cNvPr id="7" name="Объект 4"/>
          <p:cNvSpPr>
            <a:spLocks noGrp="1"/>
          </p:cNvSpPr>
          <p:nvPr>
            <p:ph idx="1"/>
          </p:nvPr>
        </p:nvSpPr>
        <p:spPr>
          <a:xfrm>
            <a:off x="594032" y="1666847"/>
            <a:ext cx="2808312" cy="41384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ctr">
              <a:buNone/>
            </a:pPr>
            <a:r>
              <a:rPr lang="ru-RU" sz="2400" dirty="0">
                <a:solidFill>
                  <a:sysClr val="window" lastClr="FFFFFF"/>
                </a:solidFill>
              </a:rPr>
              <a:t>Сформулировать целевую структуру нормативного регулирования в соответствующей сфере  и представить в Правительство РФ </a:t>
            </a:r>
          </a:p>
        </p:txBody>
      </p:sp>
    </p:spTree>
    <p:extLst>
      <p:ext uri="{BB962C8B-B14F-4D97-AF65-F5344CB8AC3E}">
        <p14:creationId xmlns:p14="http://schemas.microsoft.com/office/powerpoint/2010/main" val="633918035"/>
      </p:ext>
    </p:extLst>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normAutofit/>
          </a:bodyPr>
          <a:lstStyle/>
          <a:p>
            <a:pPr marL="0" indent="0">
              <a:buNone/>
            </a:pPr>
            <a:r>
              <a:rPr lang="ru-RU" dirty="0"/>
              <a:t>П Е Р Е Ч Е Н Ь </a:t>
            </a:r>
            <a:r>
              <a:rPr lang="ru-RU" dirty="0" smtClean="0"/>
              <a:t>нормативных </a:t>
            </a:r>
            <a:r>
              <a:rPr lang="ru-RU" dirty="0"/>
              <a:t>правовых актов Российской </a:t>
            </a:r>
            <a:r>
              <a:rPr lang="ru-RU" dirty="0" smtClean="0"/>
              <a:t>Федерации</a:t>
            </a:r>
            <a:r>
              <a:rPr lang="ru-RU" dirty="0"/>
              <a:t>, </a:t>
            </a:r>
            <a:r>
              <a:rPr lang="ru-RU" dirty="0" smtClean="0"/>
              <a:t>признанных </a:t>
            </a:r>
            <a:r>
              <a:rPr lang="ru-RU" dirty="0"/>
              <a:t>утратившими </a:t>
            </a:r>
            <a:r>
              <a:rPr lang="ru-RU" dirty="0" smtClean="0"/>
              <a:t>силу:</a:t>
            </a:r>
            <a:endParaRPr lang="ru-RU" dirty="0"/>
          </a:p>
          <a:p>
            <a:pPr marL="0" indent="0">
              <a:buNone/>
            </a:pPr>
            <a:r>
              <a:rPr lang="ru-RU" dirty="0"/>
              <a:t> </a:t>
            </a:r>
            <a:r>
              <a:rPr lang="ru-RU" dirty="0" smtClean="0"/>
              <a:t>                            </a:t>
            </a:r>
            <a:r>
              <a:rPr lang="ru-RU" b="1" dirty="0" smtClean="0"/>
              <a:t>Постановления Правительства:</a:t>
            </a:r>
          </a:p>
          <a:p>
            <a:pPr>
              <a:buFontTx/>
              <a:buChar char="-"/>
            </a:pPr>
            <a:r>
              <a:rPr lang="ru-RU" dirty="0" smtClean="0"/>
              <a:t>№55 от 19.01 1998                            - № 548 от </a:t>
            </a:r>
            <a:r>
              <a:rPr lang="ru-RU" dirty="0"/>
              <a:t>16.06.2014</a:t>
            </a:r>
            <a:endParaRPr lang="ru-RU" dirty="0" smtClean="0"/>
          </a:p>
          <a:p>
            <a:pPr>
              <a:buFontTx/>
              <a:buChar char="-"/>
            </a:pPr>
            <a:r>
              <a:rPr lang="ru-RU" dirty="0" smtClean="0"/>
              <a:t>№584 от 16.07.2009                          - № 576 от 21.06 2014</a:t>
            </a:r>
          </a:p>
          <a:p>
            <a:pPr>
              <a:buFontTx/>
              <a:buChar char="-"/>
            </a:pPr>
            <a:r>
              <a:rPr lang="ru-RU" dirty="0" smtClean="0"/>
              <a:t>№982 от 01.12.2009                         - № 670 от 17.07. 2014</a:t>
            </a:r>
          </a:p>
          <a:p>
            <a:pPr>
              <a:buFontTx/>
              <a:buChar char="-"/>
            </a:pPr>
            <a:r>
              <a:rPr lang="ru-RU" dirty="0" smtClean="0"/>
              <a:t>№615 от 19.0.2012                            - № 1360 от 12.12.2015</a:t>
            </a:r>
          </a:p>
          <a:p>
            <a:pPr>
              <a:buFontTx/>
              <a:buChar char="-"/>
            </a:pPr>
            <a:r>
              <a:rPr lang="ru-RU" dirty="0" smtClean="0"/>
              <a:t>№970 от 25.09 2012                          - № 923 от 14.09. 2016</a:t>
            </a:r>
          </a:p>
          <a:p>
            <a:pPr>
              <a:buFontTx/>
              <a:buChar char="-"/>
            </a:pPr>
            <a:r>
              <a:rPr lang="ru-RU" dirty="0" smtClean="0"/>
              <a:t>№1416 от 27.12.2012                        -</a:t>
            </a:r>
            <a:r>
              <a:rPr lang="ru-RU" dirty="0"/>
              <a:t> №160 от </a:t>
            </a:r>
            <a:r>
              <a:rPr lang="ru-RU" dirty="0" smtClean="0"/>
              <a:t>10.02.2017</a:t>
            </a:r>
          </a:p>
          <a:p>
            <a:pPr>
              <a:buFontTx/>
              <a:buChar char="-"/>
            </a:pPr>
            <a:r>
              <a:rPr lang="ru-RU" dirty="0" smtClean="0"/>
              <a:t>№839 от 23.09.2013                          - №770 от 29.06.2017</a:t>
            </a:r>
          </a:p>
          <a:p>
            <a:pPr>
              <a:buFontTx/>
              <a:buChar char="-"/>
            </a:pPr>
            <a:r>
              <a:rPr lang="ru-RU" dirty="0" smtClean="0"/>
              <a:t>№930 от 17.102013                           - №840 от 14.07.2017</a:t>
            </a:r>
          </a:p>
          <a:p>
            <a:pPr>
              <a:buFontTx/>
              <a:buChar char="-"/>
            </a:pPr>
            <a:endParaRPr lang="ru-RU" dirty="0"/>
          </a:p>
        </p:txBody>
      </p:sp>
    </p:spTree>
    <p:extLst>
      <p:ext uri="{BB962C8B-B14F-4D97-AF65-F5344CB8AC3E}">
        <p14:creationId xmlns:p14="http://schemas.microsoft.com/office/powerpoint/2010/main" val="2342834678"/>
      </p:ext>
    </p:extLst>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a:xfrm>
            <a:off x="628650" y="1825624"/>
            <a:ext cx="7886700" cy="4699719"/>
          </a:xfrm>
        </p:spPr>
        <p:txBody>
          <a:bodyPr>
            <a:normAutofit/>
          </a:bodyPr>
          <a:lstStyle/>
          <a:p>
            <a:pPr marL="0" indent="0">
              <a:buNone/>
            </a:pPr>
            <a:r>
              <a:rPr lang="ru-RU" dirty="0" smtClean="0"/>
              <a:t>Продолжение :</a:t>
            </a:r>
            <a:endParaRPr lang="ru-RU" dirty="0"/>
          </a:p>
          <a:p>
            <a:pPr marL="0" indent="0" algn="ctr">
              <a:buNone/>
            </a:pPr>
            <a:r>
              <a:rPr lang="ru-RU" b="1" dirty="0" smtClean="0"/>
              <a:t>Постановления Правительства:</a:t>
            </a:r>
          </a:p>
          <a:p>
            <a:pPr>
              <a:buFontTx/>
              <a:buChar char="-"/>
            </a:pPr>
            <a:r>
              <a:rPr lang="ru-RU" dirty="0" smtClean="0"/>
              <a:t>№868 от 22.07.2017                            - № 731 от 03.10.2002</a:t>
            </a:r>
          </a:p>
          <a:p>
            <a:pPr>
              <a:buFontTx/>
              <a:buChar char="-"/>
            </a:pPr>
            <a:r>
              <a:rPr lang="ru-RU" dirty="0" smtClean="0"/>
              <a:t>№81 от 29.01.2018                              - № 32 от 22.01.2007</a:t>
            </a:r>
          </a:p>
          <a:p>
            <a:pPr>
              <a:buFontTx/>
              <a:buChar char="-"/>
            </a:pPr>
            <a:r>
              <a:rPr lang="ru-RU" dirty="0" smtClean="0"/>
              <a:t>№633 от 31.05.2018                            - № 613 от 16.08 2002</a:t>
            </a:r>
          </a:p>
          <a:p>
            <a:pPr>
              <a:buFontTx/>
              <a:buChar char="-"/>
            </a:pPr>
            <a:r>
              <a:rPr lang="ru-RU" dirty="0" smtClean="0"/>
              <a:t>№1168 от 01.102018                            - № 731от 03.10.2002</a:t>
            </a:r>
          </a:p>
          <a:p>
            <a:pPr>
              <a:buFontTx/>
              <a:buChar char="-"/>
            </a:pPr>
            <a:r>
              <a:rPr lang="ru-RU" dirty="0" smtClean="0"/>
              <a:t>№469 от 03.06.2013                          </a:t>
            </a:r>
          </a:p>
          <a:p>
            <a:pPr>
              <a:buFontTx/>
              <a:buChar char="-"/>
            </a:pPr>
            <a:r>
              <a:rPr lang="ru-RU" dirty="0" smtClean="0"/>
              <a:t>№33 от 22.01.2007                        </a:t>
            </a:r>
          </a:p>
          <a:p>
            <a:pPr>
              <a:buFontTx/>
              <a:buChar char="-"/>
            </a:pPr>
            <a:r>
              <a:rPr lang="ru-RU" dirty="0" smtClean="0"/>
              <a:t>№882 от 04.09.2012                         </a:t>
            </a:r>
          </a:p>
          <a:p>
            <a:pPr>
              <a:buFontTx/>
              <a:buChar char="-"/>
            </a:pPr>
            <a:r>
              <a:rPr lang="ru-RU" dirty="0" smtClean="0"/>
              <a:t>№612 от 16.08.2002   </a:t>
            </a:r>
          </a:p>
          <a:p>
            <a:pPr marL="0" indent="0">
              <a:buNone/>
            </a:pPr>
            <a:r>
              <a:rPr lang="ru-RU" dirty="0" smtClean="0"/>
              <a:t>ИТОГО: 28 Постановлений Правительства за период 1998 - 2018                        </a:t>
            </a:r>
          </a:p>
          <a:p>
            <a:pPr>
              <a:buFontTx/>
              <a:buChar char="-"/>
            </a:pPr>
            <a:endParaRPr lang="ru-RU" dirty="0"/>
          </a:p>
        </p:txBody>
      </p:sp>
    </p:spTree>
    <p:extLst>
      <p:ext uri="{BB962C8B-B14F-4D97-AF65-F5344CB8AC3E}">
        <p14:creationId xmlns:p14="http://schemas.microsoft.com/office/powerpoint/2010/main" val="1597534607"/>
      </p:ext>
    </p:extLst>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a:xfrm>
            <a:off x="628650" y="1825624"/>
            <a:ext cx="7886700" cy="4699719"/>
          </a:xfrm>
        </p:spPr>
        <p:txBody>
          <a:bodyPr>
            <a:normAutofit/>
          </a:bodyPr>
          <a:lstStyle/>
          <a:p>
            <a:r>
              <a:rPr lang="ru-RU" b="1" dirty="0"/>
              <a:t>П Е Р Е Ч Е Н </a:t>
            </a:r>
            <a:r>
              <a:rPr lang="ru-RU" b="1" dirty="0" smtClean="0"/>
              <a:t>Ь отмененных </a:t>
            </a:r>
            <a:r>
              <a:rPr lang="ru-RU" b="1" dirty="0"/>
              <a:t>актов федеральных органов исполнительной </a:t>
            </a:r>
            <a:r>
              <a:rPr lang="ru-RU" b="1" dirty="0" smtClean="0"/>
              <a:t>власти:</a:t>
            </a:r>
            <a:endParaRPr lang="ru-RU" dirty="0"/>
          </a:p>
          <a:p>
            <a:pPr marL="0" indent="0">
              <a:buNone/>
            </a:pPr>
            <a:r>
              <a:rPr lang="ru-RU" dirty="0" smtClean="0"/>
              <a:t>Приказы </a:t>
            </a:r>
            <a:r>
              <a:rPr lang="ru-RU" dirty="0" err="1" smtClean="0"/>
              <a:t>Минздравмедпрома</a:t>
            </a:r>
            <a:r>
              <a:rPr lang="ru-RU" dirty="0" smtClean="0"/>
              <a:t>, Минздрава, </a:t>
            </a:r>
            <a:r>
              <a:rPr lang="ru-RU" dirty="0" err="1" smtClean="0"/>
              <a:t>Минздравсоцразвития</a:t>
            </a:r>
            <a:r>
              <a:rPr lang="ru-RU" dirty="0" smtClean="0"/>
              <a:t>, Росздравнадзора:</a:t>
            </a:r>
          </a:p>
          <a:p>
            <a:pPr>
              <a:buFontTx/>
              <a:buChar char="-"/>
            </a:pPr>
            <a:r>
              <a:rPr lang="ru-RU" dirty="0" smtClean="0"/>
              <a:t>№325 от 20.08.1996 (МЗМП)    -№274 от 02.07.1999 (МЗ)</a:t>
            </a:r>
          </a:p>
          <a:p>
            <a:pPr>
              <a:buFontTx/>
              <a:buChar char="-"/>
            </a:pPr>
            <a:r>
              <a:rPr lang="ru-RU" dirty="0" smtClean="0"/>
              <a:t>№156 от 10.05.2000 (МЗ)           -№237от 29.06.2000 (МЗ)</a:t>
            </a:r>
          </a:p>
          <a:p>
            <a:pPr>
              <a:buFontTx/>
              <a:buChar char="-"/>
            </a:pPr>
            <a:r>
              <a:rPr lang="ru-RU" dirty="0" smtClean="0"/>
              <a:t>№444 от 13.12.2001 (МЗ)           -№106 от 0.04.2002(МЗ)</a:t>
            </a:r>
          </a:p>
          <a:p>
            <a:pPr>
              <a:buFontTx/>
              <a:buChar char="-"/>
            </a:pPr>
            <a:r>
              <a:rPr lang="ru-RU" dirty="0" smtClean="0"/>
              <a:t>№735 от 30.10.2006 (МЗСР)       -№697н от 08.09.2009(МЗСР)</a:t>
            </a:r>
          </a:p>
          <a:p>
            <a:pPr>
              <a:buFontTx/>
              <a:buChar char="-"/>
            </a:pPr>
            <a:r>
              <a:rPr lang="ru-RU" dirty="0" smtClean="0"/>
              <a:t>№1027н от 06.06.2012(МЗ)        -№4н от 06.06.2012 (МЗ)</a:t>
            </a:r>
          </a:p>
          <a:p>
            <a:pPr>
              <a:buFontTx/>
              <a:buChar char="-"/>
            </a:pPr>
            <a:r>
              <a:rPr lang="ru-RU" dirty="0" smtClean="0"/>
              <a:t>№7н от 15.06.2012(МЗ)               -№12н от 20.06.2012(МЗ)</a:t>
            </a:r>
          </a:p>
          <a:p>
            <a:pPr>
              <a:buFontTx/>
              <a:buChar char="-"/>
            </a:pPr>
            <a:r>
              <a:rPr lang="ru-RU" dirty="0" smtClean="0"/>
              <a:t>№89н от 15.08.2012(МЗ)             -№175н от 14.09.2012 (МЗ)</a:t>
            </a:r>
          </a:p>
          <a:p>
            <a:pPr>
              <a:buFontTx/>
              <a:buChar char="-"/>
            </a:pPr>
            <a:r>
              <a:rPr lang="ru-RU" dirty="0" smtClean="0"/>
              <a:t>№1353н от 21.12.2012(МЗ)         -№40-пр/13 от 16.01 2013(РЗН)</a:t>
            </a:r>
          </a:p>
          <a:p>
            <a:pPr>
              <a:buFontTx/>
              <a:buChar char="-"/>
            </a:pPr>
            <a:endParaRPr lang="ru-RU" dirty="0"/>
          </a:p>
        </p:txBody>
      </p:sp>
    </p:spTree>
    <p:extLst>
      <p:ext uri="{BB962C8B-B14F-4D97-AF65-F5344CB8AC3E}">
        <p14:creationId xmlns:p14="http://schemas.microsoft.com/office/powerpoint/2010/main" val="4013332585"/>
      </p:ext>
    </p:extLst>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a:xfrm>
            <a:off x="641700" y="1844824"/>
            <a:ext cx="7886700" cy="4699719"/>
          </a:xfrm>
        </p:spPr>
        <p:txBody>
          <a:bodyPr>
            <a:normAutofit/>
          </a:bodyPr>
          <a:lstStyle/>
          <a:p>
            <a:pPr marL="0" indent="0">
              <a:buNone/>
            </a:pPr>
            <a:r>
              <a:rPr lang="ru-RU" b="1" dirty="0" smtClean="0"/>
              <a:t>Продолжение1:</a:t>
            </a:r>
          </a:p>
          <a:p>
            <a:pPr marL="0" indent="0">
              <a:buNone/>
            </a:pPr>
            <a:r>
              <a:rPr lang="ru-RU" dirty="0" smtClean="0"/>
              <a:t>-№58н от 0802.2013(МЗ)                      -№70н от 15.02.2013(МЗ)</a:t>
            </a:r>
          </a:p>
          <a:p>
            <a:pPr marL="0" indent="0">
              <a:buNone/>
            </a:pPr>
            <a:r>
              <a:rPr lang="ru-RU" dirty="0" smtClean="0"/>
              <a:t>-№196н от 05.04.2013(МЗ)                   -№300н от 16.05.2013 (МЗ)</a:t>
            </a:r>
          </a:p>
          <a:p>
            <a:pPr marL="0" indent="0">
              <a:buNone/>
            </a:pPr>
            <a:r>
              <a:rPr lang="ru-RU" dirty="0" smtClean="0"/>
              <a:t>-№3380-Пр/13 от 23.07.2013(РЗН)     -№737н от 14.10.2013(МЗ)</a:t>
            </a:r>
          </a:p>
          <a:p>
            <a:pPr marL="0" indent="0">
              <a:buNone/>
            </a:pPr>
            <a:r>
              <a:rPr lang="ru-RU" dirty="0" smtClean="0"/>
              <a:t>-№813н от 01.11.2013(МЗ)                   </a:t>
            </a:r>
            <a:r>
              <a:rPr lang="ru-RU" dirty="0"/>
              <a:t>-№2н от </a:t>
            </a:r>
            <a:r>
              <a:rPr lang="ru-RU" dirty="0" smtClean="0"/>
              <a:t>09.01.2014(МЗ)</a:t>
            </a:r>
          </a:p>
          <a:p>
            <a:pPr marL="0" indent="0">
              <a:buNone/>
            </a:pPr>
            <a:r>
              <a:rPr lang="ru-RU" dirty="0" smtClean="0"/>
              <a:t>-№81н от 21.02.2014(МЗ)                      </a:t>
            </a:r>
            <a:r>
              <a:rPr lang="ru-RU" dirty="0"/>
              <a:t>-№557н от 25.09.2014 (</a:t>
            </a:r>
            <a:r>
              <a:rPr lang="ru-RU" dirty="0" smtClean="0"/>
              <a:t>МЗ)</a:t>
            </a:r>
          </a:p>
          <a:p>
            <a:pPr marL="0" indent="0">
              <a:buNone/>
            </a:pPr>
            <a:r>
              <a:rPr lang="ru-RU" dirty="0" smtClean="0"/>
              <a:t>-№40н от 05.02.2015(МЗ)                      -№303н от 03.06.2015(МЗ)</a:t>
            </a:r>
          </a:p>
          <a:p>
            <a:pPr marL="0" indent="0">
              <a:buNone/>
            </a:pPr>
            <a:r>
              <a:rPr lang="ru-RU" dirty="0" smtClean="0"/>
              <a:t>-№36н от 22.01.2016(МЗ)                      -№79н от 09.02.2016(МЗ)</a:t>
            </a:r>
          </a:p>
          <a:p>
            <a:pPr marL="0" indent="0">
              <a:buNone/>
            </a:pPr>
            <a:r>
              <a:rPr lang="ru-RU" dirty="0" smtClean="0"/>
              <a:t>-№155н от 11.03.2016(МЗ)                    -№184н от 2503.2016 (МЗ)</a:t>
            </a:r>
          </a:p>
          <a:p>
            <a:pPr marL="0" indent="0">
              <a:buNone/>
            </a:pPr>
            <a:r>
              <a:rPr lang="ru-RU" dirty="0" smtClean="0"/>
              <a:t>-№249н от 20.04.2016(МЗ)                    -№521н от 18.07.2016(МЗ)</a:t>
            </a:r>
          </a:p>
          <a:p>
            <a:pPr marL="0" indent="0">
              <a:buNone/>
            </a:pPr>
            <a:r>
              <a:rPr lang="ru-RU" dirty="0" smtClean="0"/>
              <a:t>-№11н от 19.012017 (МЗ)                      -№1636 от 03.03.2017(РЗН)</a:t>
            </a:r>
          </a:p>
          <a:p>
            <a:pPr marL="0" indent="0">
              <a:buNone/>
            </a:pPr>
            <a:r>
              <a:rPr lang="ru-RU" dirty="0" smtClean="0"/>
              <a:t>-№6478 от 19.07.2017(РЗН)                   -№621н от 08.09.2017(МЗ)</a:t>
            </a:r>
          </a:p>
          <a:p>
            <a:pPr>
              <a:buFontTx/>
              <a:buChar char="-"/>
            </a:pPr>
            <a:endParaRPr lang="ru-RU" dirty="0"/>
          </a:p>
        </p:txBody>
      </p:sp>
    </p:spTree>
    <p:extLst>
      <p:ext uri="{BB962C8B-B14F-4D97-AF65-F5344CB8AC3E}">
        <p14:creationId xmlns:p14="http://schemas.microsoft.com/office/powerpoint/2010/main" val="2668857039"/>
      </p:ext>
    </p:extLst>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a:xfrm>
            <a:off x="641700" y="1844824"/>
            <a:ext cx="7886700" cy="4699719"/>
          </a:xfrm>
        </p:spPr>
        <p:txBody>
          <a:bodyPr>
            <a:normAutofit/>
          </a:bodyPr>
          <a:lstStyle/>
          <a:p>
            <a:pPr marL="0" indent="0">
              <a:buNone/>
            </a:pPr>
            <a:r>
              <a:rPr lang="ru-RU" b="1" dirty="0" smtClean="0"/>
              <a:t>Продолжение2:</a:t>
            </a:r>
          </a:p>
          <a:p>
            <a:pPr marL="0" indent="0">
              <a:buNone/>
            </a:pPr>
            <a:r>
              <a:rPr lang="ru-RU" dirty="0" smtClean="0"/>
              <a:t>-№10499 от 20.12.2017(РЗН)              -№4510 от 10.07.2018(РЗН)</a:t>
            </a:r>
          </a:p>
          <a:p>
            <a:pPr marL="0" indent="0">
              <a:buNone/>
            </a:pPr>
            <a:r>
              <a:rPr lang="ru-RU" dirty="0" smtClean="0"/>
              <a:t>-№895 ль 20.12.2018(МЗ)                   -№130н от 19.03.2019(МЗ)</a:t>
            </a:r>
          </a:p>
          <a:p>
            <a:pPr marL="0" indent="0">
              <a:buNone/>
            </a:pPr>
            <a:r>
              <a:rPr lang="ru-RU" dirty="0" smtClean="0"/>
              <a:t>-№239н от 22.04.2019(МЗ)                 -№3239 от 25.04.2019(РЗН)</a:t>
            </a:r>
          </a:p>
          <a:p>
            <a:pPr marL="0" indent="0">
              <a:buNone/>
            </a:pPr>
            <a:r>
              <a:rPr lang="ru-RU" dirty="0" smtClean="0"/>
              <a:t>-№3371 от 06.05.2019(РЗН)                -№281н от 08.05.2019(МЗ)</a:t>
            </a:r>
          </a:p>
          <a:p>
            <a:pPr marL="0" indent="0">
              <a:buNone/>
            </a:pPr>
            <a:r>
              <a:rPr lang="ru-RU" dirty="0" smtClean="0"/>
              <a:t>-№296н от 15 мая2019(МЗ)               -№953н от30.12.2014(МЗ)</a:t>
            </a:r>
          </a:p>
          <a:p>
            <a:pPr marL="0" indent="0">
              <a:buNone/>
            </a:pPr>
            <a:r>
              <a:rPr lang="ru-RU" dirty="0" smtClean="0"/>
              <a:t>-№621н от 08.09.2017(МЗ)                 -№876н от 2811.2013(МЗ)</a:t>
            </a:r>
          </a:p>
          <a:p>
            <a:pPr marL="0" indent="0">
              <a:buNone/>
            </a:pPr>
            <a:r>
              <a:rPr lang="ru-RU" dirty="0" smtClean="0"/>
              <a:t>-№482н от 24.07.2015(МЗ)                 -№521н от 18.07.2016(МЗ)</a:t>
            </a:r>
          </a:p>
          <a:p>
            <a:pPr marL="0" indent="0">
              <a:buNone/>
            </a:pPr>
            <a:endParaRPr lang="ru-RU" dirty="0"/>
          </a:p>
          <a:p>
            <a:pPr marL="0" indent="0">
              <a:buNone/>
            </a:pPr>
            <a:r>
              <a:rPr lang="ru-RU" dirty="0" smtClean="0"/>
              <a:t>ИТОГО:  52 приказа за период с 1996 по 2019гг.</a:t>
            </a:r>
            <a:endParaRPr lang="ru-RU" dirty="0"/>
          </a:p>
        </p:txBody>
      </p:sp>
    </p:spTree>
    <p:extLst>
      <p:ext uri="{BB962C8B-B14F-4D97-AF65-F5344CB8AC3E}">
        <p14:creationId xmlns:p14="http://schemas.microsoft.com/office/powerpoint/2010/main" val="4007735998"/>
      </p:ext>
    </p:extLst>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a:xfrm>
            <a:off x="628650" y="1484784"/>
            <a:ext cx="8191822" cy="4692179"/>
          </a:xfrm>
        </p:spPr>
        <p:txBody>
          <a:bodyPr>
            <a:normAutofit/>
          </a:bodyPr>
          <a:lstStyle/>
          <a:p>
            <a:pPr marL="0" lvl="0" indent="0" algn="ctr">
              <a:buNone/>
            </a:pPr>
            <a:endParaRPr lang="ru-RU" sz="4800" b="1" dirty="0" smtClean="0">
              <a:solidFill>
                <a:prstClr val="black"/>
              </a:solidFill>
            </a:endParaRPr>
          </a:p>
          <a:p>
            <a:pPr marL="0" lvl="0" indent="0" algn="ctr">
              <a:buNone/>
            </a:pPr>
            <a:endParaRPr lang="ru-RU" sz="4800" b="1" dirty="0">
              <a:solidFill>
                <a:prstClr val="black"/>
              </a:solidFill>
            </a:endParaRPr>
          </a:p>
          <a:p>
            <a:pPr marL="0" lvl="0" indent="0" algn="ctr">
              <a:buNone/>
            </a:pPr>
            <a:r>
              <a:rPr lang="ru-RU" sz="4800" b="1" dirty="0" smtClean="0">
                <a:solidFill>
                  <a:prstClr val="black"/>
                </a:solidFill>
              </a:rPr>
              <a:t>СПАСИБО ЗА ВНИМАНИЕ</a:t>
            </a:r>
            <a:endParaRPr lang="ru-RU" sz="5400" dirty="0">
              <a:solidFill>
                <a:sysClr val="windowText" lastClr="000000"/>
              </a:solidFill>
            </a:endParaRPr>
          </a:p>
          <a:p>
            <a:pPr algn="ctr"/>
            <a:endParaRPr lang="ru-RU" dirty="0"/>
          </a:p>
        </p:txBody>
      </p:sp>
    </p:spTree>
    <p:extLst>
      <p:ext uri="{BB962C8B-B14F-4D97-AF65-F5344CB8AC3E}">
        <p14:creationId xmlns:p14="http://schemas.microsoft.com/office/powerpoint/2010/main" val="3362858984"/>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lstStyle/>
          <a:p>
            <a:pPr marL="0" indent="0" algn="ctr">
              <a:buNone/>
            </a:pPr>
            <a:r>
              <a:rPr lang="ru-RU" sz="2800" b="1" dirty="0">
                <a:solidFill>
                  <a:sysClr val="windowText" lastClr="000000"/>
                </a:solidFill>
              </a:rPr>
              <a:t>Цель реализации механизма  «регуляторной гильотины»</a:t>
            </a:r>
          </a:p>
          <a:p>
            <a:pPr marL="0" lvl="0" indent="0" algn="ctr">
              <a:buNone/>
            </a:pPr>
            <a:r>
              <a:rPr lang="ru-RU" sz="2400" dirty="0" smtClean="0">
                <a:solidFill>
                  <a:sysClr val="windowText" lastClr="000000"/>
                </a:solidFill>
              </a:rPr>
              <a:t>Формирование </a:t>
            </a:r>
            <a:r>
              <a:rPr lang="ru-RU" sz="2400" dirty="0">
                <a:solidFill>
                  <a:sysClr val="windowText" lastClr="000000"/>
                </a:solidFill>
              </a:rPr>
              <a:t>современной, адекватной требованиям времени и технологического развития, эффективной системы регулирования в соответствующей сфере общественных отношений, основанной на выявлении наиболее значимых общественных рисков и их снижении до приемлемого уровня, в том числе путем выбора адекватных требований, которые в наибольшей степени влияют на предотвращение негативных последствий реализации этих рисков.</a:t>
            </a:r>
          </a:p>
          <a:p>
            <a:pPr algn="ctr"/>
            <a:endParaRPr lang="ru-RU" dirty="0"/>
          </a:p>
        </p:txBody>
      </p:sp>
    </p:spTree>
    <p:extLst>
      <p:ext uri="{BB962C8B-B14F-4D97-AF65-F5344CB8AC3E}">
        <p14:creationId xmlns:p14="http://schemas.microsoft.com/office/powerpoint/2010/main" val="3829852030"/>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a:xfrm>
            <a:off x="628650" y="1340768"/>
            <a:ext cx="7886700" cy="4836195"/>
          </a:xfrm>
        </p:spPr>
        <p:txBody>
          <a:bodyPr>
            <a:normAutofit fontScale="92500"/>
          </a:bodyPr>
          <a:lstStyle/>
          <a:p>
            <a:pPr marL="514350" lvl="0" indent="-514350" defTabSz="914400">
              <a:spcBef>
                <a:spcPts val="1000"/>
              </a:spcBef>
              <a:buFont typeface="+mj-lt"/>
              <a:buAutoNum type="arabicPeriod"/>
              <a:defRPr/>
            </a:pPr>
            <a:endParaRPr lang="ru-RU" sz="3200" b="1" dirty="0" smtClean="0">
              <a:solidFill>
                <a:sysClr val="windowText" lastClr="000000"/>
              </a:solidFill>
            </a:endParaRPr>
          </a:p>
          <a:p>
            <a:pPr marL="0" indent="0" defTabSz="914400">
              <a:spcBef>
                <a:spcPts val="1000"/>
              </a:spcBef>
              <a:buNone/>
              <a:defRPr/>
            </a:pPr>
            <a:r>
              <a:rPr lang="ru-RU" sz="3200" b="1" dirty="0">
                <a:solidFill>
                  <a:sysClr val="windowText" lastClr="000000"/>
                </a:solidFill>
              </a:rPr>
              <a:t>Принципы создания системы регулирования.</a:t>
            </a:r>
          </a:p>
          <a:p>
            <a:pPr marL="514350" lvl="0" indent="-514350" defTabSz="914400">
              <a:spcBef>
                <a:spcPts val="1000"/>
              </a:spcBef>
              <a:buFont typeface="+mj-lt"/>
              <a:buAutoNum type="arabicPeriod"/>
              <a:defRPr/>
            </a:pPr>
            <a:endParaRPr lang="ru-RU" sz="3200" b="1" dirty="0" smtClean="0">
              <a:solidFill>
                <a:sysClr val="windowText" lastClr="000000"/>
              </a:solidFill>
            </a:endParaRPr>
          </a:p>
          <a:p>
            <a:pPr marL="514350" lvl="0" indent="-514350" defTabSz="914400">
              <a:spcBef>
                <a:spcPts val="1000"/>
              </a:spcBef>
              <a:buFont typeface="+mj-lt"/>
              <a:buAutoNum type="arabicPeriod"/>
              <a:defRPr/>
            </a:pPr>
            <a:r>
              <a:rPr lang="ru-RU" sz="3200" b="1" dirty="0" smtClean="0">
                <a:solidFill>
                  <a:sysClr val="windowText" lastClr="000000"/>
                </a:solidFill>
              </a:rPr>
              <a:t>Принцип </a:t>
            </a:r>
            <a:r>
              <a:rPr lang="ru-RU" sz="3200" b="1" dirty="0">
                <a:solidFill>
                  <a:sysClr val="windowText" lastClr="000000"/>
                </a:solidFill>
              </a:rPr>
              <a:t>наименьшего регуляторного воздействия. </a:t>
            </a:r>
          </a:p>
          <a:p>
            <a:pPr marL="0" lvl="0" indent="0" algn="just" defTabSz="914400">
              <a:spcBef>
                <a:spcPts val="1000"/>
              </a:spcBef>
              <a:buNone/>
              <a:defRPr/>
            </a:pPr>
            <a:r>
              <a:rPr lang="ru-RU" sz="2800" dirty="0">
                <a:solidFill>
                  <a:sysClr val="windowText" lastClr="000000"/>
                </a:solidFill>
              </a:rPr>
              <a:t>Система регулирования должна быть направлена только на те объекты, в которых могут возникнуть социально значимые риски, и только в пределах этих рисков. Регулирующий орган не должен вмешиваться в деятельность предпринимателя произвольно.</a:t>
            </a:r>
          </a:p>
        </p:txBody>
      </p:sp>
    </p:spTree>
    <p:extLst>
      <p:ext uri="{BB962C8B-B14F-4D97-AF65-F5344CB8AC3E}">
        <p14:creationId xmlns:p14="http://schemas.microsoft.com/office/powerpoint/2010/main" val="3829852030"/>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lstStyle/>
          <a:p>
            <a:pPr marL="0" lvl="0" indent="0" algn="ctr">
              <a:buNone/>
            </a:pPr>
            <a:r>
              <a:rPr lang="ru-RU" sz="2800" b="1" dirty="0">
                <a:solidFill>
                  <a:sysClr val="windowText" lastClr="000000"/>
                </a:solidFill>
              </a:rPr>
              <a:t>Принципы создания системы регулирования</a:t>
            </a:r>
            <a:r>
              <a:rPr lang="ru-RU" sz="2800" b="1" dirty="0" smtClean="0">
                <a:solidFill>
                  <a:sysClr val="windowText" lastClr="000000"/>
                </a:solidFill>
              </a:rPr>
              <a:t>.</a:t>
            </a:r>
          </a:p>
          <a:p>
            <a:pPr marL="0" lvl="0" indent="0" algn="ctr">
              <a:buNone/>
            </a:pPr>
            <a:endParaRPr lang="ru-RU" sz="2800" dirty="0">
              <a:solidFill>
                <a:sysClr val="windowText" lastClr="000000"/>
              </a:solidFill>
            </a:endParaRPr>
          </a:p>
          <a:p>
            <a:pPr marL="0" lvl="0" indent="0" defTabSz="914400">
              <a:spcBef>
                <a:spcPts val="1000"/>
              </a:spcBef>
              <a:buNone/>
              <a:defRPr/>
            </a:pPr>
            <a:r>
              <a:rPr lang="ru-RU" sz="2800" b="1" dirty="0">
                <a:solidFill>
                  <a:sysClr val="windowText" lastClr="000000"/>
                </a:solidFill>
              </a:rPr>
              <a:t>2. Принцип одного контролирующего органа.   </a:t>
            </a:r>
          </a:p>
          <a:p>
            <a:pPr marL="0" lvl="0" indent="0" algn="just" defTabSz="914400">
              <a:spcBef>
                <a:spcPts val="1000"/>
              </a:spcBef>
              <a:buNone/>
              <a:defRPr/>
            </a:pPr>
            <a:r>
              <a:rPr lang="ru-RU" sz="2400" dirty="0">
                <a:solidFill>
                  <a:sysClr val="windowText" lastClr="000000"/>
                </a:solidFill>
              </a:rPr>
              <a:t>В отношении одного обязательного требования государственный контроль (надзор) и муниципальный контроль может осуществляться только одним  контрольно-надзорным органом и в рамках только одного вида контроля (надзора).</a:t>
            </a:r>
          </a:p>
          <a:p>
            <a:pPr algn="ctr"/>
            <a:endParaRPr lang="ru-RU" dirty="0"/>
          </a:p>
        </p:txBody>
      </p:sp>
    </p:spTree>
    <p:extLst>
      <p:ext uri="{BB962C8B-B14F-4D97-AF65-F5344CB8AC3E}">
        <p14:creationId xmlns:p14="http://schemas.microsoft.com/office/powerpoint/2010/main" val="3829852030"/>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lstStyle/>
          <a:p>
            <a:pPr marL="0" lvl="0" indent="0" algn="ctr">
              <a:buNone/>
            </a:pPr>
            <a:r>
              <a:rPr lang="ru-RU" sz="2800" b="1" dirty="0">
                <a:solidFill>
                  <a:prstClr val="black"/>
                </a:solidFill>
              </a:rPr>
              <a:t>Принципы создания системы регулирования</a:t>
            </a:r>
            <a:r>
              <a:rPr lang="ru-RU" sz="2800" b="1" dirty="0" smtClean="0">
                <a:solidFill>
                  <a:prstClr val="black"/>
                </a:solidFill>
              </a:rPr>
              <a:t>.</a:t>
            </a:r>
          </a:p>
          <a:p>
            <a:pPr marL="0" lvl="0" indent="0" algn="ctr">
              <a:buNone/>
            </a:pPr>
            <a:endParaRPr lang="ru-RU" sz="2800" dirty="0">
              <a:solidFill>
                <a:sysClr val="windowText" lastClr="000000"/>
              </a:solidFill>
              <a:latin typeface="Calibri Light" panose="020F0302020204030204"/>
            </a:endParaRPr>
          </a:p>
          <a:p>
            <a:pPr marL="0" lvl="0" indent="0" defTabSz="914400">
              <a:spcBef>
                <a:spcPts val="1000"/>
              </a:spcBef>
              <a:buNone/>
              <a:defRPr/>
            </a:pPr>
            <a:r>
              <a:rPr lang="ru-RU" sz="2800" b="1" dirty="0">
                <a:solidFill>
                  <a:sysClr val="windowText" lastClr="000000"/>
                </a:solidFill>
              </a:rPr>
              <a:t>3. Принцип научно-технической обоснованности.</a:t>
            </a:r>
          </a:p>
          <a:p>
            <a:pPr marL="0" lvl="0" indent="0" algn="just" defTabSz="914400">
              <a:spcBef>
                <a:spcPts val="1000"/>
              </a:spcBef>
              <a:buNone/>
              <a:defRPr/>
            </a:pPr>
            <a:r>
              <a:rPr lang="ru-RU" sz="2400" dirty="0">
                <a:solidFill>
                  <a:sysClr val="windowText" lastClr="000000"/>
                </a:solidFill>
              </a:rPr>
              <a:t>Обязательные требования должны соответствовать современному уровню технологического развития и учитывать лучшие международные практики.</a:t>
            </a:r>
          </a:p>
          <a:p>
            <a:pPr algn="ctr"/>
            <a:endParaRPr lang="ru-RU" dirty="0"/>
          </a:p>
        </p:txBody>
      </p:sp>
    </p:spTree>
    <p:extLst>
      <p:ext uri="{BB962C8B-B14F-4D97-AF65-F5344CB8AC3E}">
        <p14:creationId xmlns:p14="http://schemas.microsoft.com/office/powerpoint/2010/main" val="3829852030"/>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lstStyle/>
          <a:p>
            <a:pPr marL="0" lvl="0" indent="0" algn="ctr">
              <a:buNone/>
            </a:pPr>
            <a:r>
              <a:rPr lang="ru-RU" sz="2800" b="1" dirty="0">
                <a:solidFill>
                  <a:prstClr val="black"/>
                </a:solidFill>
              </a:rPr>
              <a:t>Принципы создания системы регулирования</a:t>
            </a:r>
            <a:r>
              <a:rPr lang="ru-RU" sz="2800" b="1" dirty="0" smtClean="0">
                <a:solidFill>
                  <a:prstClr val="black"/>
                </a:solidFill>
              </a:rPr>
              <a:t>.</a:t>
            </a:r>
          </a:p>
          <a:p>
            <a:pPr marL="0" lvl="0" indent="0" algn="ctr">
              <a:buNone/>
            </a:pPr>
            <a:endParaRPr lang="ru-RU" sz="2800" b="1" dirty="0">
              <a:solidFill>
                <a:prstClr val="black"/>
              </a:solidFill>
              <a:latin typeface="Calibri Light" panose="020F0302020204030204"/>
            </a:endParaRPr>
          </a:p>
          <a:p>
            <a:pPr marL="0" lvl="0" indent="0" algn="ctr">
              <a:buNone/>
            </a:pPr>
            <a:endParaRPr lang="ru-RU" sz="2800" dirty="0">
              <a:solidFill>
                <a:sysClr val="windowText" lastClr="000000"/>
              </a:solidFill>
              <a:latin typeface="Calibri Light" panose="020F0302020204030204"/>
            </a:endParaRPr>
          </a:p>
          <a:p>
            <a:pPr marL="0" lvl="0" indent="0" defTabSz="914400">
              <a:spcBef>
                <a:spcPts val="1000"/>
              </a:spcBef>
              <a:buNone/>
              <a:defRPr/>
            </a:pPr>
            <a:r>
              <a:rPr lang="ru-RU" sz="2800" b="1" dirty="0">
                <a:solidFill>
                  <a:sysClr val="windowText" lastClr="000000"/>
                </a:solidFill>
              </a:rPr>
              <a:t>4. Принцип риск-ориентированности.</a:t>
            </a:r>
          </a:p>
          <a:p>
            <a:pPr marL="0" lvl="0" indent="0" algn="just" defTabSz="914400">
              <a:spcBef>
                <a:spcPts val="1000"/>
              </a:spcBef>
              <a:buNone/>
              <a:defRPr/>
            </a:pPr>
            <a:r>
              <a:rPr lang="ru-RU" sz="2400" dirty="0">
                <a:solidFill>
                  <a:sysClr val="windowText" lastClr="000000"/>
                </a:solidFill>
              </a:rPr>
              <a:t>Применение обязательного требования должно быть направлено на снижение социально значимых рисков.</a:t>
            </a:r>
          </a:p>
          <a:p>
            <a:pPr algn="ctr"/>
            <a:endParaRPr lang="ru-RU" dirty="0"/>
          </a:p>
        </p:txBody>
      </p:sp>
    </p:spTree>
    <p:extLst>
      <p:ext uri="{BB962C8B-B14F-4D97-AF65-F5344CB8AC3E}">
        <p14:creationId xmlns:p14="http://schemas.microsoft.com/office/powerpoint/2010/main" val="1401411577"/>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lstStyle/>
          <a:p>
            <a:pPr marL="0" lvl="0" indent="0" algn="ctr">
              <a:buNone/>
            </a:pPr>
            <a:r>
              <a:rPr lang="ru-RU" sz="2800" b="1" dirty="0">
                <a:solidFill>
                  <a:prstClr val="black"/>
                </a:solidFill>
              </a:rPr>
              <a:t>Принципы создания системы регулирования.</a:t>
            </a:r>
            <a:endParaRPr lang="ru-RU" sz="2800" dirty="0">
              <a:solidFill>
                <a:sysClr val="windowText" lastClr="000000"/>
              </a:solidFill>
              <a:latin typeface="Calibri Light" panose="020F0302020204030204"/>
            </a:endParaRPr>
          </a:p>
          <a:p>
            <a:pPr marL="0" indent="0" algn="ctr">
              <a:buNone/>
            </a:pPr>
            <a:endParaRPr lang="ru-RU" dirty="0" smtClean="0"/>
          </a:p>
          <a:p>
            <a:pPr marL="0" lvl="0" indent="0" defTabSz="914400">
              <a:spcBef>
                <a:spcPts val="1000"/>
              </a:spcBef>
              <a:buNone/>
              <a:defRPr/>
            </a:pPr>
            <a:r>
              <a:rPr lang="ru-RU" sz="2800" b="1" dirty="0">
                <a:solidFill>
                  <a:sysClr val="windowText" lastClr="000000"/>
                </a:solidFill>
              </a:rPr>
              <a:t>5. Принцип открытости и консенсуса с подконтрольными субъектами. </a:t>
            </a:r>
          </a:p>
          <a:p>
            <a:pPr marL="0" lvl="0" indent="0" algn="just" defTabSz="914400">
              <a:spcBef>
                <a:spcPts val="1000"/>
              </a:spcBef>
              <a:buNone/>
              <a:defRPr/>
            </a:pPr>
            <a:r>
              <a:rPr lang="ru-RU" sz="2400" dirty="0">
                <a:solidFill>
                  <a:sysClr val="windowText" lastClr="000000"/>
                </a:solidFill>
              </a:rPr>
              <a:t>Система регулирования должна базироваться на предварительном обсуждении с предпринимательским сообществом и быть им в целом акцептована.</a:t>
            </a:r>
          </a:p>
          <a:p>
            <a:pPr marL="0" indent="0" algn="ctr">
              <a:buNone/>
            </a:pPr>
            <a:endParaRPr lang="ru-RU" dirty="0"/>
          </a:p>
        </p:txBody>
      </p:sp>
    </p:spTree>
    <p:extLst>
      <p:ext uri="{BB962C8B-B14F-4D97-AF65-F5344CB8AC3E}">
        <p14:creationId xmlns:p14="http://schemas.microsoft.com/office/powerpoint/2010/main" val="3441279172"/>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88640"/>
            <a:ext cx="1534520" cy="1478207"/>
          </a:xfrm>
          <a:prstGeom prst="rect">
            <a:avLst/>
          </a:prstGeom>
        </p:spPr>
      </p:pic>
      <p:sp>
        <p:nvSpPr>
          <p:cNvPr id="4" name="Объект 3"/>
          <p:cNvSpPr>
            <a:spLocks noGrp="1"/>
          </p:cNvSpPr>
          <p:nvPr>
            <p:ph idx="1"/>
          </p:nvPr>
        </p:nvSpPr>
        <p:spPr/>
        <p:txBody>
          <a:bodyPr/>
          <a:lstStyle/>
          <a:p>
            <a:pPr marL="0" lvl="0" indent="0" algn="ctr">
              <a:buNone/>
            </a:pPr>
            <a:r>
              <a:rPr lang="ru-RU" sz="2800" b="1" dirty="0">
                <a:solidFill>
                  <a:prstClr val="black"/>
                </a:solidFill>
              </a:rPr>
              <a:t>Принципы создания системы регулирования.</a:t>
            </a:r>
            <a:endParaRPr lang="ru-RU" sz="2800" dirty="0">
              <a:solidFill>
                <a:sysClr val="windowText" lastClr="000000"/>
              </a:solidFill>
              <a:latin typeface="Calibri Light" panose="020F0302020204030204"/>
            </a:endParaRPr>
          </a:p>
          <a:p>
            <a:pPr algn="ctr"/>
            <a:endParaRPr lang="ru-RU" dirty="0" smtClean="0"/>
          </a:p>
          <a:p>
            <a:pPr marL="0" lvl="0" indent="0" defTabSz="914400">
              <a:spcBef>
                <a:spcPts val="1000"/>
              </a:spcBef>
              <a:buNone/>
              <a:defRPr/>
            </a:pPr>
            <a:r>
              <a:rPr lang="ru-RU" sz="2800" b="1" dirty="0">
                <a:solidFill>
                  <a:sysClr val="windowText" lastClr="000000"/>
                </a:solidFill>
              </a:rPr>
              <a:t>6. Принцип выполнимости. </a:t>
            </a:r>
          </a:p>
          <a:p>
            <a:pPr marL="0" lvl="0" indent="0" algn="just" defTabSz="914400">
              <a:spcBef>
                <a:spcPts val="1000"/>
              </a:spcBef>
              <a:buNone/>
              <a:defRPr/>
            </a:pPr>
            <a:r>
              <a:rPr lang="ru-RU" sz="2400" dirty="0">
                <a:solidFill>
                  <a:sysClr val="windowText" lastClr="000000"/>
                </a:solidFill>
              </a:rPr>
              <a:t>Не допускается установление обязательных требований, которые заведомо не будут или не могут соблюдаться. Система регулирования должна включать в себя минимально возможное число простых и понятных по содержанию, используемым методам и формулам расчета, а также форме требований. Обязательные требования не должны вступать в противоречия друг с другом.</a:t>
            </a:r>
          </a:p>
          <a:p>
            <a:pPr algn="ctr"/>
            <a:endParaRPr lang="ru-RU" dirty="0"/>
          </a:p>
        </p:txBody>
      </p:sp>
    </p:spTree>
    <p:extLst>
      <p:ext uri="{BB962C8B-B14F-4D97-AF65-F5344CB8AC3E}">
        <p14:creationId xmlns:p14="http://schemas.microsoft.com/office/powerpoint/2010/main" val="3441279172"/>
      </p:ext>
    </p:extLst>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8769</TotalTime>
  <Words>1322</Words>
  <Application>Microsoft Office PowerPoint</Application>
  <PresentationFormat>Экран (4:3)</PresentationFormat>
  <Paragraphs>132</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Евгений</dc:creator>
  <cp:lastModifiedBy>Виктор</cp:lastModifiedBy>
  <cp:revision>615</cp:revision>
  <dcterms:created xsi:type="dcterms:W3CDTF">2011-02-18T21:43:15Z</dcterms:created>
  <dcterms:modified xsi:type="dcterms:W3CDTF">2019-09-18T15:04:58Z</dcterms:modified>
</cp:coreProperties>
</file>