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7" r:id="rId2"/>
    <p:sldId id="344" r:id="rId3"/>
    <p:sldId id="389" r:id="rId4"/>
    <p:sldId id="349" r:id="rId5"/>
    <p:sldId id="419" r:id="rId6"/>
    <p:sldId id="273" r:id="rId7"/>
    <p:sldId id="269" r:id="rId8"/>
    <p:sldId id="420" r:id="rId9"/>
    <p:sldId id="400" r:id="rId10"/>
    <p:sldId id="409" r:id="rId11"/>
    <p:sldId id="311" r:id="rId12"/>
    <p:sldId id="312" r:id="rId13"/>
    <p:sldId id="423" r:id="rId14"/>
    <p:sldId id="271" r:id="rId15"/>
    <p:sldId id="32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88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olgam\Desktop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0B-4B9A-8721-241D09AED0BE}"/>
              </c:ext>
            </c:extLst>
          </c:dPt>
          <c:dLbls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0B-4B9A-8721-241D09AED0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123</c:v>
                </c:pt>
                <c:pt idx="1">
                  <c:v>190</c:v>
                </c:pt>
                <c:pt idx="2">
                  <c:v>245</c:v>
                </c:pt>
                <c:pt idx="3">
                  <c:v>208</c:v>
                </c:pt>
                <c:pt idx="4">
                  <c:v>198</c:v>
                </c:pt>
                <c:pt idx="5">
                  <c:v>224</c:v>
                </c:pt>
                <c:pt idx="6">
                  <c:v>250</c:v>
                </c:pt>
                <c:pt idx="7">
                  <c:v>266.3</c:v>
                </c:pt>
                <c:pt idx="8">
                  <c:v>287.60000000000002</c:v>
                </c:pt>
                <c:pt idx="9">
                  <c:v>315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B0B-4B9A-8721-241D09AED0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7832960"/>
        <c:axId val="80643200"/>
      </c:barChart>
      <c:catAx>
        <c:axId val="5783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643200"/>
        <c:crosses val="autoZero"/>
        <c:auto val="1"/>
        <c:lblAlgn val="ctr"/>
        <c:lblOffset val="100"/>
        <c:noMultiLvlLbl val="0"/>
      </c:catAx>
      <c:valAx>
        <c:axId val="80643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83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BE761B-AB4E-4BD2-A03E-802F71858383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228BB5-085C-4578-962B-42FC047D3D44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2">
                  <a:lumMod val="50000"/>
                </a:schemeClr>
              </a:solidFill>
            </a:rPr>
            <a:t>Научные исследования</a:t>
          </a:r>
        </a:p>
      </dgm:t>
    </dgm:pt>
    <dgm:pt modelId="{522FF883-6A5D-4A49-BE30-38FB881FA345}" type="parTrans" cxnId="{022FF084-F19E-46BD-B43B-5795EFA69621}">
      <dgm:prSet/>
      <dgm:spPr/>
      <dgm:t>
        <a:bodyPr/>
        <a:lstStyle/>
        <a:p>
          <a:endParaRPr lang="ru-RU"/>
        </a:p>
      </dgm:t>
    </dgm:pt>
    <dgm:pt modelId="{0B55E569-2B10-4659-B9B2-AC4D627FFE22}" type="sibTrans" cxnId="{022FF084-F19E-46BD-B43B-5795EFA69621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311B2470-4CEA-497C-9CC6-05462CB79C8B}">
      <dgm:prSet phldrT="[Текст]"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Разработка</a:t>
          </a:r>
        </a:p>
      </dgm:t>
    </dgm:pt>
    <dgm:pt modelId="{CFA7D6DB-3294-46D7-9CCD-C7BB3CF772C5}" type="parTrans" cxnId="{A7DA4B28-B29D-442F-964E-05773C29B615}">
      <dgm:prSet/>
      <dgm:spPr/>
      <dgm:t>
        <a:bodyPr/>
        <a:lstStyle/>
        <a:p>
          <a:endParaRPr lang="ru-RU"/>
        </a:p>
      </dgm:t>
    </dgm:pt>
    <dgm:pt modelId="{7E3F0EEF-3CB1-445E-BC92-544C5623F434}" type="sibTrans" cxnId="{A7DA4B28-B29D-442F-964E-05773C29B615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FE0104A7-C42F-4894-828A-B6FC242AC18B}">
      <dgm:prSet phldrT="[Текст]" custT="1"/>
      <dgm:spPr/>
      <dgm:t>
        <a:bodyPr/>
        <a:lstStyle/>
        <a:p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Производство</a:t>
          </a:r>
        </a:p>
      </dgm:t>
    </dgm:pt>
    <dgm:pt modelId="{D468C2EA-16FD-4F93-B0E5-92042F442E7B}" type="parTrans" cxnId="{6594A91D-D886-4C79-8249-77D059287A80}">
      <dgm:prSet/>
      <dgm:spPr/>
      <dgm:t>
        <a:bodyPr/>
        <a:lstStyle/>
        <a:p>
          <a:endParaRPr lang="ru-RU"/>
        </a:p>
      </dgm:t>
    </dgm:pt>
    <dgm:pt modelId="{557BED14-6551-4F1C-BBE0-434A4D1040B6}" type="sibTrans" cxnId="{6594A91D-D886-4C79-8249-77D059287A80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5C440714-ED7D-4D65-B819-81870A551676}">
      <dgm:prSet phldrT="[Текст]" custT="1"/>
      <dgm:spPr/>
      <dgm:t>
        <a:bodyPr/>
        <a:lstStyle/>
        <a:p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Поставка</a:t>
          </a:r>
        </a:p>
      </dgm:t>
    </dgm:pt>
    <dgm:pt modelId="{C42F2C19-7F7C-4A1F-8BF6-5DA18E1A43CD}" type="parTrans" cxnId="{517952C0-BB56-48A4-8F6B-631E0BC9FE27}">
      <dgm:prSet/>
      <dgm:spPr/>
      <dgm:t>
        <a:bodyPr/>
        <a:lstStyle/>
        <a:p>
          <a:endParaRPr lang="ru-RU"/>
        </a:p>
      </dgm:t>
    </dgm:pt>
    <dgm:pt modelId="{665123ED-631B-4E0D-80D9-A81E1A4BE81E}" type="sibTrans" cxnId="{517952C0-BB56-48A4-8F6B-631E0BC9FE27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053C32DD-5F4B-4C9D-8305-110DF2D54C0D}">
      <dgm:prSet phldrT="[Текст]" custT="1"/>
      <dgm:spPr/>
      <dgm:t>
        <a:bodyPr/>
        <a:lstStyle/>
        <a:p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Ремонт</a:t>
          </a:r>
        </a:p>
      </dgm:t>
    </dgm:pt>
    <dgm:pt modelId="{0F890B3C-4528-4C21-9259-150549B8F43B}" type="parTrans" cxnId="{48E3846E-A10C-4826-A8CB-BABCF198024F}">
      <dgm:prSet/>
      <dgm:spPr/>
      <dgm:t>
        <a:bodyPr/>
        <a:lstStyle/>
        <a:p>
          <a:endParaRPr lang="ru-RU"/>
        </a:p>
      </dgm:t>
    </dgm:pt>
    <dgm:pt modelId="{7D45DADB-ACE9-4EB4-8749-464920FE7F21}" type="sibTrans" cxnId="{48E3846E-A10C-4826-A8CB-BABCF198024F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2AC1A408-BA03-4D86-A675-A222C0E82FA3}">
      <dgm:prSet phldrT="[Текст]" custT="1"/>
      <dgm:spPr/>
      <dgm:t>
        <a:bodyPr/>
        <a:lstStyle/>
        <a:p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Эксплуатация</a:t>
          </a:r>
        </a:p>
      </dgm:t>
    </dgm:pt>
    <dgm:pt modelId="{3186267D-58A0-4223-B8EF-25F88378787F}" type="parTrans" cxnId="{D5E198A1-9D02-40EA-8E6A-EA7541BFBB07}">
      <dgm:prSet/>
      <dgm:spPr/>
      <dgm:t>
        <a:bodyPr/>
        <a:lstStyle/>
        <a:p>
          <a:endParaRPr lang="ru-RU"/>
        </a:p>
      </dgm:t>
    </dgm:pt>
    <dgm:pt modelId="{EABECEE9-273D-4311-9E06-5452597383CD}" type="sibTrans" cxnId="{D5E198A1-9D02-40EA-8E6A-EA7541BFBB07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DBD69BFE-63C7-47DA-A661-E2E1EB891516}">
      <dgm:prSet phldrT="[Текст]" custT="1"/>
      <dgm:spPr/>
      <dgm:t>
        <a:bodyPr/>
        <a:lstStyle/>
        <a:p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Утилизация</a:t>
          </a:r>
        </a:p>
      </dgm:t>
    </dgm:pt>
    <dgm:pt modelId="{3BDF2AAE-F8C9-4D95-932A-E93FE6F5D2AC}" type="parTrans" cxnId="{FD069DAD-E706-4FB3-A438-1C4D52B1BBD5}">
      <dgm:prSet/>
      <dgm:spPr/>
      <dgm:t>
        <a:bodyPr/>
        <a:lstStyle/>
        <a:p>
          <a:endParaRPr lang="ru-RU"/>
        </a:p>
      </dgm:t>
    </dgm:pt>
    <dgm:pt modelId="{7ED5FF36-F0E4-42E5-9CB0-E81089A0BCAE}" type="sibTrans" cxnId="{FD069DAD-E706-4FB3-A438-1C4D52B1BBD5}">
      <dgm:prSet/>
      <dgm:spPr>
        <a:solidFill>
          <a:schemeClr val="accent1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59FB485B-78EA-43A6-B686-CCF7D660B86E}" type="pres">
      <dgm:prSet presAssocID="{B4BE761B-AB4E-4BD2-A03E-802F7185838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DC1A7F-6A3A-4485-979E-DFB5D5EE1789}" type="pres">
      <dgm:prSet presAssocID="{96228BB5-085C-4578-962B-42FC047D3D44}" presName="dummy" presStyleCnt="0"/>
      <dgm:spPr/>
    </dgm:pt>
    <dgm:pt modelId="{110D0F45-D188-4CE7-8121-34D9DF17B39E}" type="pres">
      <dgm:prSet presAssocID="{96228BB5-085C-4578-962B-42FC047D3D44}" presName="node" presStyleLbl="revTx" presStyleIdx="0" presStyleCnt="7" custScaleX="219112" custScaleY="83969" custRadScaleRad="101483" custRadScaleInc="136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80464-1213-4A88-8160-D97BD45E6CA2}" type="pres">
      <dgm:prSet presAssocID="{0B55E569-2B10-4659-B9B2-AC4D627FFE22}" presName="sibTrans" presStyleLbl="node1" presStyleIdx="0" presStyleCnt="7"/>
      <dgm:spPr/>
      <dgm:t>
        <a:bodyPr/>
        <a:lstStyle/>
        <a:p>
          <a:endParaRPr lang="ru-RU"/>
        </a:p>
      </dgm:t>
    </dgm:pt>
    <dgm:pt modelId="{C31831C5-7192-4D9A-9C1B-C3D884A152F0}" type="pres">
      <dgm:prSet presAssocID="{311B2470-4CEA-497C-9CC6-05462CB79C8B}" presName="dummy" presStyleCnt="0"/>
      <dgm:spPr/>
    </dgm:pt>
    <dgm:pt modelId="{B0AC9A54-B323-4324-AA8F-84D6287996D2}" type="pres">
      <dgm:prSet presAssocID="{311B2470-4CEA-497C-9CC6-05462CB79C8B}" presName="node" presStyleLbl="revTx" presStyleIdx="1" presStyleCnt="7" custScaleX="165417" custScaleY="76177" custRadScaleRad="99798" custRadScaleInc="13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B86DC-AF0E-4D66-9BBD-B6A65F02C492}" type="pres">
      <dgm:prSet presAssocID="{7E3F0EEF-3CB1-445E-BC92-544C5623F434}" presName="sibTrans" presStyleLbl="node1" presStyleIdx="1" presStyleCnt="7"/>
      <dgm:spPr/>
      <dgm:t>
        <a:bodyPr/>
        <a:lstStyle/>
        <a:p>
          <a:endParaRPr lang="ru-RU"/>
        </a:p>
      </dgm:t>
    </dgm:pt>
    <dgm:pt modelId="{8BFE1841-B16D-428C-90E2-4AEE9AB91381}" type="pres">
      <dgm:prSet presAssocID="{FE0104A7-C42F-4894-828A-B6FC242AC18B}" presName="dummy" presStyleCnt="0"/>
      <dgm:spPr/>
    </dgm:pt>
    <dgm:pt modelId="{D6743F0A-37C0-41FC-AC04-12F6B7ADB482}" type="pres">
      <dgm:prSet presAssocID="{FE0104A7-C42F-4894-828A-B6FC242AC18B}" presName="node" presStyleLbl="revTx" presStyleIdx="2" presStyleCnt="7" custScaleX="201726" custScaleY="79474" custRadScaleRad="104509" custRadScaleInc="-4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7B88F-F969-4E34-A69F-C28A3DD57454}" type="pres">
      <dgm:prSet presAssocID="{557BED14-6551-4F1C-BBE0-434A4D1040B6}" presName="sibTrans" presStyleLbl="node1" presStyleIdx="2" presStyleCnt="7" custLinFactNeighborX="0" custLinFactNeighborY="-253"/>
      <dgm:spPr/>
      <dgm:t>
        <a:bodyPr/>
        <a:lstStyle/>
        <a:p>
          <a:endParaRPr lang="ru-RU"/>
        </a:p>
      </dgm:t>
    </dgm:pt>
    <dgm:pt modelId="{23E8344A-3359-4425-9E2A-D5E06A23B6B6}" type="pres">
      <dgm:prSet presAssocID="{5C440714-ED7D-4D65-B819-81870A551676}" presName="dummy" presStyleCnt="0"/>
      <dgm:spPr/>
    </dgm:pt>
    <dgm:pt modelId="{959B086C-046C-4B18-9740-8AB9A74BA923}" type="pres">
      <dgm:prSet presAssocID="{5C440714-ED7D-4D65-B819-81870A551676}" presName="node" presStyleLbl="revTx" presStyleIdx="3" presStyleCnt="7" custScaleX="133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774F9-34D9-4EFC-9B32-B82147F0C343}" type="pres">
      <dgm:prSet presAssocID="{665123ED-631B-4E0D-80D9-A81E1A4BE81E}" presName="sibTrans" presStyleLbl="node1" presStyleIdx="3" presStyleCnt="7"/>
      <dgm:spPr/>
      <dgm:t>
        <a:bodyPr/>
        <a:lstStyle/>
        <a:p>
          <a:endParaRPr lang="ru-RU"/>
        </a:p>
      </dgm:t>
    </dgm:pt>
    <dgm:pt modelId="{3FD9B844-5D7E-40D0-9CF5-95D79D96FC8D}" type="pres">
      <dgm:prSet presAssocID="{2AC1A408-BA03-4D86-A675-A222C0E82FA3}" presName="dummy" presStyleCnt="0"/>
      <dgm:spPr/>
    </dgm:pt>
    <dgm:pt modelId="{946FB67A-E09F-420E-9392-35287B31EE0E}" type="pres">
      <dgm:prSet presAssocID="{2AC1A408-BA03-4D86-A675-A222C0E82FA3}" presName="node" presStyleLbl="revTx" presStyleIdx="4" presStyleCnt="7" custScaleX="202328" custScaleY="72295" custRadScaleRad="101194" custRadScaleInc="-32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AC514-78A9-4858-9792-24AC67E8B253}" type="pres">
      <dgm:prSet presAssocID="{EABECEE9-273D-4311-9E06-5452597383CD}" presName="sibTrans" presStyleLbl="node1" presStyleIdx="4" presStyleCnt="7"/>
      <dgm:spPr/>
      <dgm:t>
        <a:bodyPr/>
        <a:lstStyle/>
        <a:p>
          <a:endParaRPr lang="ru-RU"/>
        </a:p>
      </dgm:t>
    </dgm:pt>
    <dgm:pt modelId="{83F34D5A-EA88-4E21-8A4C-9C83A9E7B39F}" type="pres">
      <dgm:prSet presAssocID="{053C32DD-5F4B-4C9D-8305-110DF2D54C0D}" presName="dummy" presStyleCnt="0"/>
      <dgm:spPr/>
    </dgm:pt>
    <dgm:pt modelId="{E28EED0F-C9D8-44F0-8271-2EA4F2E39800}" type="pres">
      <dgm:prSet presAssocID="{053C32DD-5F4B-4C9D-8305-110DF2D54C0D}" presName="node" presStyleLbl="revTx" presStyleIdx="5" presStyleCnt="7" custScaleX="132552" custScaleY="70995" custRadScaleRad="96180" custRadScaleInc="-48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4D990-4E7A-44EE-B606-9466D4E168E7}" type="pres">
      <dgm:prSet presAssocID="{7D45DADB-ACE9-4EB4-8749-464920FE7F21}" presName="sibTrans" presStyleLbl="node1" presStyleIdx="5" presStyleCnt="7"/>
      <dgm:spPr/>
      <dgm:t>
        <a:bodyPr/>
        <a:lstStyle/>
        <a:p>
          <a:endParaRPr lang="ru-RU"/>
        </a:p>
      </dgm:t>
    </dgm:pt>
    <dgm:pt modelId="{78699990-8A80-4C5E-88D5-738FE0C3E886}" type="pres">
      <dgm:prSet presAssocID="{DBD69BFE-63C7-47DA-A661-E2E1EB891516}" presName="dummy" presStyleCnt="0"/>
      <dgm:spPr/>
    </dgm:pt>
    <dgm:pt modelId="{0FF1EC6A-2140-46B7-9985-B653165674D3}" type="pres">
      <dgm:prSet presAssocID="{DBD69BFE-63C7-47DA-A661-E2E1EB891516}" presName="node" presStyleLbl="revTx" presStyleIdx="6" presStyleCnt="7" custScaleX="167437" custScaleY="53681" custRadScaleRad="101371" custRadScaleInc="-32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4C99C-D7DC-4D61-8D0A-8B345E4941E2}" type="pres">
      <dgm:prSet presAssocID="{7ED5FF36-F0E4-42E5-9CB0-E81089A0BCAE}" presName="sibTrans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CF378E2D-3516-4E75-9F67-58E7DD7932AE}" type="presOf" srcId="{557BED14-6551-4F1C-BBE0-434A4D1040B6}" destId="{7F77B88F-F969-4E34-A69F-C28A3DD57454}" srcOrd="0" destOrd="0" presId="urn:microsoft.com/office/officeart/2005/8/layout/cycle1"/>
    <dgm:cxn modelId="{12513006-3A85-4EB7-BA12-2414B2CCFD0E}" type="presOf" srcId="{7D45DADB-ACE9-4EB4-8749-464920FE7F21}" destId="{E3E4D990-4E7A-44EE-B606-9466D4E168E7}" srcOrd="0" destOrd="0" presId="urn:microsoft.com/office/officeart/2005/8/layout/cycle1"/>
    <dgm:cxn modelId="{543932F7-BA4B-4C71-9500-A0B3D8385408}" type="presOf" srcId="{5C440714-ED7D-4D65-B819-81870A551676}" destId="{959B086C-046C-4B18-9740-8AB9A74BA923}" srcOrd="0" destOrd="0" presId="urn:microsoft.com/office/officeart/2005/8/layout/cycle1"/>
    <dgm:cxn modelId="{71EE54A7-C83D-40F2-8058-54CD22DEF5B9}" type="presOf" srcId="{FE0104A7-C42F-4894-828A-B6FC242AC18B}" destId="{D6743F0A-37C0-41FC-AC04-12F6B7ADB482}" srcOrd="0" destOrd="0" presId="urn:microsoft.com/office/officeart/2005/8/layout/cycle1"/>
    <dgm:cxn modelId="{48E3846E-A10C-4826-A8CB-BABCF198024F}" srcId="{B4BE761B-AB4E-4BD2-A03E-802F71858383}" destId="{053C32DD-5F4B-4C9D-8305-110DF2D54C0D}" srcOrd="5" destOrd="0" parTransId="{0F890B3C-4528-4C21-9259-150549B8F43B}" sibTransId="{7D45DADB-ACE9-4EB4-8749-464920FE7F21}"/>
    <dgm:cxn modelId="{FD069DAD-E706-4FB3-A438-1C4D52B1BBD5}" srcId="{B4BE761B-AB4E-4BD2-A03E-802F71858383}" destId="{DBD69BFE-63C7-47DA-A661-E2E1EB891516}" srcOrd="6" destOrd="0" parTransId="{3BDF2AAE-F8C9-4D95-932A-E93FE6F5D2AC}" sibTransId="{7ED5FF36-F0E4-42E5-9CB0-E81089A0BCAE}"/>
    <dgm:cxn modelId="{8A17B70C-44EE-4B9C-B2A8-F80AA184E479}" type="presOf" srcId="{2AC1A408-BA03-4D86-A675-A222C0E82FA3}" destId="{946FB67A-E09F-420E-9392-35287B31EE0E}" srcOrd="0" destOrd="0" presId="urn:microsoft.com/office/officeart/2005/8/layout/cycle1"/>
    <dgm:cxn modelId="{7DB28ABC-B9E6-4E24-817D-47840A908EA2}" type="presOf" srcId="{7ED5FF36-F0E4-42E5-9CB0-E81089A0BCAE}" destId="{8AA4C99C-D7DC-4D61-8D0A-8B345E4941E2}" srcOrd="0" destOrd="0" presId="urn:microsoft.com/office/officeart/2005/8/layout/cycle1"/>
    <dgm:cxn modelId="{E5203365-BF1C-4401-B2DF-B55DAAD151A7}" type="presOf" srcId="{7E3F0EEF-3CB1-445E-BC92-544C5623F434}" destId="{A57B86DC-AF0E-4D66-9BBD-B6A65F02C492}" srcOrd="0" destOrd="0" presId="urn:microsoft.com/office/officeart/2005/8/layout/cycle1"/>
    <dgm:cxn modelId="{408886D1-ACB5-4847-8A53-BED0A5CD7662}" type="presOf" srcId="{311B2470-4CEA-497C-9CC6-05462CB79C8B}" destId="{B0AC9A54-B323-4324-AA8F-84D6287996D2}" srcOrd="0" destOrd="0" presId="urn:microsoft.com/office/officeart/2005/8/layout/cycle1"/>
    <dgm:cxn modelId="{5E64819F-86BF-49BD-B458-24AC42A460BE}" type="presOf" srcId="{665123ED-631B-4E0D-80D9-A81E1A4BE81E}" destId="{133774F9-34D9-4EFC-9B32-B82147F0C343}" srcOrd="0" destOrd="0" presId="urn:microsoft.com/office/officeart/2005/8/layout/cycle1"/>
    <dgm:cxn modelId="{B217C6CE-7E03-44C1-B1B2-6AE0294AF98D}" type="presOf" srcId="{EABECEE9-273D-4311-9E06-5452597383CD}" destId="{1A3AC514-78A9-4858-9792-24AC67E8B253}" srcOrd="0" destOrd="0" presId="urn:microsoft.com/office/officeart/2005/8/layout/cycle1"/>
    <dgm:cxn modelId="{A7DA4B28-B29D-442F-964E-05773C29B615}" srcId="{B4BE761B-AB4E-4BD2-A03E-802F71858383}" destId="{311B2470-4CEA-497C-9CC6-05462CB79C8B}" srcOrd="1" destOrd="0" parTransId="{CFA7D6DB-3294-46D7-9CCD-C7BB3CF772C5}" sibTransId="{7E3F0EEF-3CB1-445E-BC92-544C5623F434}"/>
    <dgm:cxn modelId="{D11C5F13-A3EC-4A41-B300-59CCCE88A629}" type="presOf" srcId="{B4BE761B-AB4E-4BD2-A03E-802F71858383}" destId="{59FB485B-78EA-43A6-B686-CCF7D660B86E}" srcOrd="0" destOrd="0" presId="urn:microsoft.com/office/officeart/2005/8/layout/cycle1"/>
    <dgm:cxn modelId="{146D2354-D894-4D78-B740-344B584CAA23}" type="presOf" srcId="{DBD69BFE-63C7-47DA-A661-E2E1EB891516}" destId="{0FF1EC6A-2140-46B7-9985-B653165674D3}" srcOrd="0" destOrd="0" presId="urn:microsoft.com/office/officeart/2005/8/layout/cycle1"/>
    <dgm:cxn modelId="{6594A91D-D886-4C79-8249-77D059287A80}" srcId="{B4BE761B-AB4E-4BD2-A03E-802F71858383}" destId="{FE0104A7-C42F-4894-828A-B6FC242AC18B}" srcOrd="2" destOrd="0" parTransId="{D468C2EA-16FD-4F93-B0E5-92042F442E7B}" sibTransId="{557BED14-6551-4F1C-BBE0-434A4D1040B6}"/>
    <dgm:cxn modelId="{5A251DBF-68A5-46EA-8136-1A656E4B3609}" type="presOf" srcId="{053C32DD-5F4B-4C9D-8305-110DF2D54C0D}" destId="{E28EED0F-C9D8-44F0-8271-2EA4F2E39800}" srcOrd="0" destOrd="0" presId="urn:microsoft.com/office/officeart/2005/8/layout/cycle1"/>
    <dgm:cxn modelId="{D8748C74-3A19-46BE-AAD4-18392D5F11AB}" type="presOf" srcId="{0B55E569-2B10-4659-B9B2-AC4D627FFE22}" destId="{40680464-1213-4A88-8160-D97BD45E6CA2}" srcOrd="0" destOrd="0" presId="urn:microsoft.com/office/officeart/2005/8/layout/cycle1"/>
    <dgm:cxn modelId="{517952C0-BB56-48A4-8F6B-631E0BC9FE27}" srcId="{B4BE761B-AB4E-4BD2-A03E-802F71858383}" destId="{5C440714-ED7D-4D65-B819-81870A551676}" srcOrd="3" destOrd="0" parTransId="{C42F2C19-7F7C-4A1F-8BF6-5DA18E1A43CD}" sibTransId="{665123ED-631B-4E0D-80D9-A81E1A4BE81E}"/>
    <dgm:cxn modelId="{CFF46087-D59E-4E2E-B5DA-244EAFDBF5BA}" type="presOf" srcId="{96228BB5-085C-4578-962B-42FC047D3D44}" destId="{110D0F45-D188-4CE7-8121-34D9DF17B39E}" srcOrd="0" destOrd="0" presId="urn:microsoft.com/office/officeart/2005/8/layout/cycle1"/>
    <dgm:cxn modelId="{022FF084-F19E-46BD-B43B-5795EFA69621}" srcId="{B4BE761B-AB4E-4BD2-A03E-802F71858383}" destId="{96228BB5-085C-4578-962B-42FC047D3D44}" srcOrd="0" destOrd="0" parTransId="{522FF883-6A5D-4A49-BE30-38FB881FA345}" sibTransId="{0B55E569-2B10-4659-B9B2-AC4D627FFE22}"/>
    <dgm:cxn modelId="{D5E198A1-9D02-40EA-8E6A-EA7541BFBB07}" srcId="{B4BE761B-AB4E-4BD2-A03E-802F71858383}" destId="{2AC1A408-BA03-4D86-A675-A222C0E82FA3}" srcOrd="4" destOrd="0" parTransId="{3186267D-58A0-4223-B8EF-25F88378787F}" sibTransId="{EABECEE9-273D-4311-9E06-5452597383CD}"/>
    <dgm:cxn modelId="{3E140399-2948-4A6D-8149-57580FE36914}" type="presParOf" srcId="{59FB485B-78EA-43A6-B686-CCF7D660B86E}" destId="{59DC1A7F-6A3A-4485-979E-DFB5D5EE1789}" srcOrd="0" destOrd="0" presId="urn:microsoft.com/office/officeart/2005/8/layout/cycle1"/>
    <dgm:cxn modelId="{143DDEBF-7606-40F2-AC61-85C6514EB2DA}" type="presParOf" srcId="{59FB485B-78EA-43A6-B686-CCF7D660B86E}" destId="{110D0F45-D188-4CE7-8121-34D9DF17B39E}" srcOrd="1" destOrd="0" presId="urn:microsoft.com/office/officeart/2005/8/layout/cycle1"/>
    <dgm:cxn modelId="{484D60A1-3B94-4E8F-8D31-D96A5528C049}" type="presParOf" srcId="{59FB485B-78EA-43A6-B686-CCF7D660B86E}" destId="{40680464-1213-4A88-8160-D97BD45E6CA2}" srcOrd="2" destOrd="0" presId="urn:microsoft.com/office/officeart/2005/8/layout/cycle1"/>
    <dgm:cxn modelId="{1E9ECB28-4DFC-45B9-A348-C308B619972B}" type="presParOf" srcId="{59FB485B-78EA-43A6-B686-CCF7D660B86E}" destId="{C31831C5-7192-4D9A-9C1B-C3D884A152F0}" srcOrd="3" destOrd="0" presId="urn:microsoft.com/office/officeart/2005/8/layout/cycle1"/>
    <dgm:cxn modelId="{5DC86B46-CDC7-4189-9043-329854FBB6FF}" type="presParOf" srcId="{59FB485B-78EA-43A6-B686-CCF7D660B86E}" destId="{B0AC9A54-B323-4324-AA8F-84D6287996D2}" srcOrd="4" destOrd="0" presId="urn:microsoft.com/office/officeart/2005/8/layout/cycle1"/>
    <dgm:cxn modelId="{61DBBB73-E1C3-49DC-B7A8-77EDDC70E40E}" type="presParOf" srcId="{59FB485B-78EA-43A6-B686-CCF7D660B86E}" destId="{A57B86DC-AF0E-4D66-9BBD-B6A65F02C492}" srcOrd="5" destOrd="0" presId="urn:microsoft.com/office/officeart/2005/8/layout/cycle1"/>
    <dgm:cxn modelId="{04CEB6F4-0FE8-425A-B66B-FC8D2A9DE5D5}" type="presParOf" srcId="{59FB485B-78EA-43A6-B686-CCF7D660B86E}" destId="{8BFE1841-B16D-428C-90E2-4AEE9AB91381}" srcOrd="6" destOrd="0" presId="urn:microsoft.com/office/officeart/2005/8/layout/cycle1"/>
    <dgm:cxn modelId="{85CAAF6B-9BBB-49B4-8E45-3950AD6C0FC1}" type="presParOf" srcId="{59FB485B-78EA-43A6-B686-CCF7D660B86E}" destId="{D6743F0A-37C0-41FC-AC04-12F6B7ADB482}" srcOrd="7" destOrd="0" presId="urn:microsoft.com/office/officeart/2005/8/layout/cycle1"/>
    <dgm:cxn modelId="{F9476CC9-44A4-46C7-BBDB-D562E95CD23D}" type="presParOf" srcId="{59FB485B-78EA-43A6-B686-CCF7D660B86E}" destId="{7F77B88F-F969-4E34-A69F-C28A3DD57454}" srcOrd="8" destOrd="0" presId="urn:microsoft.com/office/officeart/2005/8/layout/cycle1"/>
    <dgm:cxn modelId="{F6166683-95C0-4EDA-86CB-CB463BCEB565}" type="presParOf" srcId="{59FB485B-78EA-43A6-B686-CCF7D660B86E}" destId="{23E8344A-3359-4425-9E2A-D5E06A23B6B6}" srcOrd="9" destOrd="0" presId="urn:microsoft.com/office/officeart/2005/8/layout/cycle1"/>
    <dgm:cxn modelId="{0F6D859C-8672-4B5C-8EC7-4F46EAE8305A}" type="presParOf" srcId="{59FB485B-78EA-43A6-B686-CCF7D660B86E}" destId="{959B086C-046C-4B18-9740-8AB9A74BA923}" srcOrd="10" destOrd="0" presId="urn:microsoft.com/office/officeart/2005/8/layout/cycle1"/>
    <dgm:cxn modelId="{5E0B166D-C927-4443-98E7-6EDE1098F6EB}" type="presParOf" srcId="{59FB485B-78EA-43A6-B686-CCF7D660B86E}" destId="{133774F9-34D9-4EFC-9B32-B82147F0C343}" srcOrd="11" destOrd="0" presId="urn:microsoft.com/office/officeart/2005/8/layout/cycle1"/>
    <dgm:cxn modelId="{DA96AFD4-0450-4C86-8BD8-C7ADD875029B}" type="presParOf" srcId="{59FB485B-78EA-43A6-B686-CCF7D660B86E}" destId="{3FD9B844-5D7E-40D0-9CF5-95D79D96FC8D}" srcOrd="12" destOrd="0" presId="urn:microsoft.com/office/officeart/2005/8/layout/cycle1"/>
    <dgm:cxn modelId="{B3B9730B-07F5-462D-8321-C020E093D265}" type="presParOf" srcId="{59FB485B-78EA-43A6-B686-CCF7D660B86E}" destId="{946FB67A-E09F-420E-9392-35287B31EE0E}" srcOrd="13" destOrd="0" presId="urn:microsoft.com/office/officeart/2005/8/layout/cycle1"/>
    <dgm:cxn modelId="{CC865B02-CE06-4DF6-94E3-2847CE3BF595}" type="presParOf" srcId="{59FB485B-78EA-43A6-B686-CCF7D660B86E}" destId="{1A3AC514-78A9-4858-9792-24AC67E8B253}" srcOrd="14" destOrd="0" presId="urn:microsoft.com/office/officeart/2005/8/layout/cycle1"/>
    <dgm:cxn modelId="{C17F217E-96D9-4DE8-A364-1DD0DD2321B6}" type="presParOf" srcId="{59FB485B-78EA-43A6-B686-CCF7D660B86E}" destId="{83F34D5A-EA88-4E21-8A4C-9C83A9E7B39F}" srcOrd="15" destOrd="0" presId="urn:microsoft.com/office/officeart/2005/8/layout/cycle1"/>
    <dgm:cxn modelId="{7FD1EBCD-EE9A-4230-9966-24C47C8A4D95}" type="presParOf" srcId="{59FB485B-78EA-43A6-B686-CCF7D660B86E}" destId="{E28EED0F-C9D8-44F0-8271-2EA4F2E39800}" srcOrd="16" destOrd="0" presId="urn:microsoft.com/office/officeart/2005/8/layout/cycle1"/>
    <dgm:cxn modelId="{68C71D30-424D-4CD3-BD00-7849270BFC58}" type="presParOf" srcId="{59FB485B-78EA-43A6-B686-CCF7D660B86E}" destId="{E3E4D990-4E7A-44EE-B606-9466D4E168E7}" srcOrd="17" destOrd="0" presId="urn:microsoft.com/office/officeart/2005/8/layout/cycle1"/>
    <dgm:cxn modelId="{D4B8A1A7-7BB7-4F3B-8AF7-007F267FBF74}" type="presParOf" srcId="{59FB485B-78EA-43A6-B686-CCF7D660B86E}" destId="{78699990-8A80-4C5E-88D5-738FE0C3E886}" srcOrd="18" destOrd="0" presId="urn:microsoft.com/office/officeart/2005/8/layout/cycle1"/>
    <dgm:cxn modelId="{1121BDA8-6AFE-4181-8773-31CDF811D987}" type="presParOf" srcId="{59FB485B-78EA-43A6-B686-CCF7D660B86E}" destId="{0FF1EC6A-2140-46B7-9985-B653165674D3}" srcOrd="19" destOrd="0" presId="urn:microsoft.com/office/officeart/2005/8/layout/cycle1"/>
    <dgm:cxn modelId="{13345295-BFEB-4E87-B3C0-54DA3A7FCCDE}" type="presParOf" srcId="{59FB485B-78EA-43A6-B686-CCF7D660B86E}" destId="{8AA4C99C-D7DC-4D61-8D0A-8B345E4941E2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257EE5-75BD-4808-9BB4-1806DBCC24C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A3351F-49F9-429C-8B57-20FA080E4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1A6781"/>
            </a:gs>
            <a:gs pos="100000">
              <a:srgbClr val="2ABADC"/>
            </a:gs>
          </a:gsLst>
          <a:lin ang="16200000" scaled="1"/>
          <a:tileRect/>
        </a:gradFill>
        <a:ln w="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gm:spPr>
      <dgm:t>
        <a:bodyPr rtlCol="0" anchor="ctr"/>
        <a:lstStyle/>
        <a:p>
          <a:pPr marL="0" algn="ctr" defTabSz="457200" rtl="0" eaLnBrk="1" latinLnBrk="0" hangingPunct="1"/>
          <a:r>
            <a:rPr lang="ru-RU" sz="1800" b="1" kern="1200" dirty="0">
              <a:solidFill>
                <a:schemeClr val="lt1"/>
              </a:solidFill>
              <a:latin typeface="+mn-lt"/>
              <a:ea typeface="+mn-ea"/>
              <a:cs typeface="+mn-cs"/>
            </a:rPr>
            <a:t>Финансовая поддержка проектов создания  локальных производств МИ</a:t>
          </a:r>
        </a:p>
      </dgm:t>
    </dgm:pt>
    <dgm:pt modelId="{516F4B74-A3FF-4E10-B9E3-91B0C00217B5}" type="parTrans" cxnId="{175FEB1E-C653-44A8-99B3-08D44EE9023F}">
      <dgm:prSet/>
      <dgm:spPr/>
      <dgm:t>
        <a:bodyPr/>
        <a:lstStyle/>
        <a:p>
          <a:endParaRPr lang="ru-RU"/>
        </a:p>
      </dgm:t>
    </dgm:pt>
    <dgm:pt modelId="{6EDCBEE5-00D5-4115-903C-73C5B493A708}" type="sibTrans" cxnId="{175FEB1E-C653-44A8-99B3-08D44EE9023F}">
      <dgm:prSet/>
      <dgm:spPr/>
      <dgm:t>
        <a:bodyPr/>
        <a:lstStyle/>
        <a:p>
          <a:endParaRPr lang="ru-RU"/>
        </a:p>
      </dgm:t>
    </dgm:pt>
    <dgm:pt modelId="{D66E9BBB-64AC-4E11-88EC-7B931F83E8C4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algn="l"/>
          <a:r>
            <a:rPr lang="ru-RU" sz="16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Субсидирование в части расходов (ПП №1046, №1048)</a:t>
          </a:r>
        </a:p>
      </dgm:t>
    </dgm:pt>
    <dgm:pt modelId="{2CD2DA89-CB3B-4020-BA58-772D9EC5F2F0}" type="parTrans" cxnId="{BB9D4979-5E34-4B2E-B24C-B78720085AEB}">
      <dgm:prSet/>
      <dgm:spPr/>
      <dgm:t>
        <a:bodyPr/>
        <a:lstStyle/>
        <a:p>
          <a:endParaRPr lang="ru-RU"/>
        </a:p>
      </dgm:t>
    </dgm:pt>
    <dgm:pt modelId="{0BFF76C8-CD98-4E8A-9EAC-46281CAFF871}" type="sibTrans" cxnId="{BB9D4979-5E34-4B2E-B24C-B78720085AEB}">
      <dgm:prSet/>
      <dgm:spPr/>
      <dgm:t>
        <a:bodyPr/>
        <a:lstStyle/>
        <a:p>
          <a:endParaRPr lang="ru-RU"/>
        </a:p>
      </dgm:t>
    </dgm:pt>
    <dgm:pt modelId="{7654E937-3247-46E2-AF90-0380E0BCBD4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1A6781"/>
            </a:gs>
            <a:gs pos="100000">
              <a:srgbClr val="2ABADC"/>
            </a:gs>
          </a:gsLst>
          <a:lin ang="16200000" scaled="1"/>
          <a:tileRect/>
        </a:gradFill>
        <a:ln w="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gm:spPr>
      <dgm:t>
        <a:bodyPr rtlCol="0" anchor="ctr"/>
        <a:lstStyle/>
        <a:p>
          <a:pPr marL="0" algn="ctr" defTabSz="457200" rtl="0" eaLnBrk="1" latinLnBrk="0" hangingPunct="1"/>
          <a:r>
            <a:rPr lang="ru-RU" sz="2000" b="1" kern="1200" dirty="0">
              <a:solidFill>
                <a:schemeClr val="lt1"/>
              </a:solidFill>
              <a:latin typeface="+mn-lt"/>
              <a:ea typeface="+mn-ea"/>
              <a:cs typeface="+mn-cs"/>
            </a:rPr>
            <a:t>Государственные закупки</a:t>
          </a:r>
        </a:p>
      </dgm:t>
    </dgm:pt>
    <dgm:pt modelId="{8F62762B-ED30-48B2-97D2-D6AEB699663F}" type="parTrans" cxnId="{D1AAADC9-879F-4D8E-9B6E-527C2507D911}">
      <dgm:prSet/>
      <dgm:spPr/>
      <dgm:t>
        <a:bodyPr/>
        <a:lstStyle/>
        <a:p>
          <a:endParaRPr lang="ru-RU"/>
        </a:p>
      </dgm:t>
    </dgm:pt>
    <dgm:pt modelId="{7AF74FFA-5A7C-4939-866A-1D45C3D5A8F2}" type="sibTrans" cxnId="{D1AAADC9-879F-4D8E-9B6E-527C2507D911}">
      <dgm:prSet/>
      <dgm:spPr/>
      <dgm:t>
        <a:bodyPr/>
        <a:lstStyle/>
        <a:p>
          <a:endParaRPr lang="ru-RU"/>
        </a:p>
      </dgm:t>
    </dgm:pt>
    <dgm:pt modelId="{0759222E-DB00-49A8-AD61-83322A5AC537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«Третий лишний» (ПП №102)</a:t>
          </a:r>
        </a:p>
      </dgm:t>
    </dgm:pt>
    <dgm:pt modelId="{63F725E4-B52E-4132-BDE7-707D47BB6144}" type="parTrans" cxnId="{64ACC8AB-0C0C-4EAF-B291-5C527AE8FA16}">
      <dgm:prSet/>
      <dgm:spPr/>
      <dgm:t>
        <a:bodyPr/>
        <a:lstStyle/>
        <a:p>
          <a:endParaRPr lang="ru-RU"/>
        </a:p>
      </dgm:t>
    </dgm:pt>
    <dgm:pt modelId="{BA407600-7A2F-470A-B3DC-DC6845B21C2A}" type="sibTrans" cxnId="{64ACC8AB-0C0C-4EAF-B291-5C527AE8FA16}">
      <dgm:prSet/>
      <dgm:spPr/>
      <dgm:t>
        <a:bodyPr/>
        <a:lstStyle/>
        <a:p>
          <a:endParaRPr lang="ru-RU"/>
        </a:p>
      </dgm:t>
    </dgm:pt>
    <dgm:pt modelId="{30DAE879-65C8-48DF-84EC-520ACBDBB060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Особенности осуществления закупок в рамках 44-ФЗ, П</a:t>
          </a:r>
          <a:r>
            <a:rPr lang="ru-RU" sz="1600" b="0" kern="1200" dirty="0">
              <a:solidFill>
                <a:schemeClr val="tx1"/>
              </a:solidFill>
              <a:latin typeface="Book Antiqua" panose="02040602050305030304" pitchFamily="18" charset="0"/>
              <a:cs typeface="Arial" panose="020B0604020202020204" pitchFamily="34" charset="0"/>
            </a:rPr>
            <a:t>риказ Министерства финансов РФ от 04 июня 2018 г. № 126н (15% ценовая преференция для отечественной продукции в рамках госзакупок)</a:t>
          </a:r>
          <a:endParaRPr lang="ru-RU" sz="1600" b="0" kern="1200" dirty="0">
            <a:solidFill>
              <a:prstClr val="black"/>
            </a:solidFill>
            <a:latin typeface="Book Antiqua" panose="02040602050305030304" pitchFamily="18" charset="0"/>
            <a:ea typeface="+mn-ea"/>
            <a:cs typeface="+mn-cs"/>
          </a:endParaRPr>
        </a:p>
      </dgm:t>
    </dgm:pt>
    <dgm:pt modelId="{95EF8B44-9914-4C70-A8AF-DDB74567AF49}" type="parTrans" cxnId="{BE829DF9-B043-4707-9BB0-30D387DE9766}">
      <dgm:prSet/>
      <dgm:spPr/>
      <dgm:t>
        <a:bodyPr/>
        <a:lstStyle/>
        <a:p>
          <a:endParaRPr lang="ru-RU"/>
        </a:p>
      </dgm:t>
    </dgm:pt>
    <dgm:pt modelId="{EEBB6B02-4D7B-4D4A-904A-E9B8ED281DA1}" type="sibTrans" cxnId="{BE829DF9-B043-4707-9BB0-30D387DE9766}">
      <dgm:prSet/>
      <dgm:spPr/>
      <dgm:t>
        <a:bodyPr/>
        <a:lstStyle/>
        <a:p>
          <a:endParaRPr lang="ru-RU"/>
        </a:p>
      </dgm:t>
    </dgm:pt>
    <dgm:pt modelId="{1D268D67-9453-400E-9B6C-AC301EDB2CA9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1A6781"/>
            </a:gs>
            <a:gs pos="100000">
              <a:srgbClr val="2ABADC"/>
            </a:gs>
          </a:gsLst>
          <a:lin ang="16200000" scaled="1"/>
          <a:tileRect/>
        </a:gradFill>
        <a:ln w="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gm:spPr>
      <dgm:t>
        <a:bodyPr rtlCol="0" anchor="ctr"/>
        <a:lstStyle/>
        <a:p>
          <a:pPr marL="0" lvl="0" indent="0" algn="ctr" defTabSz="4572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lt1"/>
              </a:solidFill>
              <a:latin typeface="+mn-lt"/>
              <a:ea typeface="+mn-ea"/>
              <a:cs typeface="+mn-cs"/>
            </a:rPr>
            <a:t>Прочие меры поддержки</a:t>
          </a:r>
        </a:p>
      </dgm:t>
    </dgm:pt>
    <dgm:pt modelId="{B814D0ED-8EE0-44D7-AE00-C5669449AD55}" type="parTrans" cxnId="{5DF7457E-6CED-4A9A-82F6-4CADB0E96D86}">
      <dgm:prSet/>
      <dgm:spPr/>
      <dgm:t>
        <a:bodyPr/>
        <a:lstStyle/>
        <a:p>
          <a:endParaRPr lang="ru-RU"/>
        </a:p>
      </dgm:t>
    </dgm:pt>
    <dgm:pt modelId="{EED233F1-2AF2-41B8-9E85-AC531E4E0AF7}" type="sibTrans" cxnId="{5DF7457E-6CED-4A9A-82F6-4CADB0E96D86}">
      <dgm:prSet/>
      <dgm:spPr/>
      <dgm:t>
        <a:bodyPr/>
        <a:lstStyle/>
        <a:p>
          <a:endParaRPr lang="ru-RU"/>
        </a:p>
      </dgm:t>
    </dgm:pt>
    <dgm:pt modelId="{A4738A9B-5D04-4429-96EF-6B5B64DAC559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algn="l"/>
          <a:r>
            <a:rPr lang="ru-RU" sz="16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Фонд развития промышленности</a:t>
          </a:r>
        </a:p>
      </dgm:t>
    </dgm:pt>
    <dgm:pt modelId="{2E5A76EE-65FB-498D-B13D-B747D313A357}" type="parTrans" cxnId="{F2F7D77E-5BC0-4FAD-96C2-F584260C7BE3}">
      <dgm:prSet/>
      <dgm:spPr/>
      <dgm:t>
        <a:bodyPr/>
        <a:lstStyle/>
        <a:p>
          <a:endParaRPr lang="ru-RU"/>
        </a:p>
      </dgm:t>
    </dgm:pt>
    <dgm:pt modelId="{D1D10FB5-B5BC-464A-94F7-B9AE704077E7}" type="sibTrans" cxnId="{F2F7D77E-5BC0-4FAD-96C2-F584260C7BE3}">
      <dgm:prSet/>
      <dgm:spPr/>
      <dgm:t>
        <a:bodyPr/>
        <a:lstStyle/>
        <a:p>
          <a:endParaRPr lang="ru-RU"/>
        </a:p>
      </dgm:t>
    </dgm:pt>
    <dgm:pt modelId="{605C6F3D-C09D-4DD7-AC35-7964F2FD7A16}">
      <dgm:prSet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Долгосрочные </a:t>
          </a:r>
          <a:r>
            <a:rPr lang="ru-RU" sz="1500" b="0" kern="1200" dirty="0" err="1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инвест</a:t>
          </a:r>
          <a:r>
            <a:rPr lang="ru-RU" sz="15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 контракты, СПИК (ПП №708)</a:t>
          </a:r>
        </a:p>
      </dgm:t>
    </dgm:pt>
    <dgm:pt modelId="{46F11F8B-D00A-4A1D-BE6F-5A9D9F7765F5}" type="parTrans" cxnId="{CCAA4031-C93E-445F-A31B-2AD91BB3DA44}">
      <dgm:prSet/>
      <dgm:spPr/>
      <dgm:t>
        <a:bodyPr/>
        <a:lstStyle/>
        <a:p>
          <a:endParaRPr lang="ru-RU"/>
        </a:p>
      </dgm:t>
    </dgm:pt>
    <dgm:pt modelId="{15DA2764-4A92-423E-A1BC-C97292CAA8D5}" type="sibTrans" cxnId="{CCAA4031-C93E-445F-A31B-2AD91BB3DA44}">
      <dgm:prSet/>
      <dgm:spPr/>
      <dgm:t>
        <a:bodyPr/>
        <a:lstStyle/>
        <a:p>
          <a:endParaRPr lang="ru-RU"/>
        </a:p>
      </dgm:t>
    </dgm:pt>
    <dgm:pt modelId="{69B22303-0A81-4783-964C-4D9DD7C8FF30}">
      <dgm:prSet custT="1"/>
      <dgm:spPr>
        <a:solidFill>
          <a:schemeClr val="accent5">
            <a:lumMod val="20000"/>
            <a:lumOff val="80000"/>
            <a:alpha val="90000"/>
          </a:schemeClr>
        </a:solidFill>
        <a:ln w="19050">
          <a:solidFill>
            <a:schemeClr val="accent1">
              <a:lumMod val="75000"/>
            </a:schemeClr>
          </a:solidFill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lIns="252000" anchor="ctr"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b="0" kern="1200" dirty="0">
              <a:solidFill>
                <a:prstClr val="black"/>
              </a:solidFill>
              <a:latin typeface="Book Antiqua" panose="02040602050305030304" pitchFamily="18" charset="0"/>
              <a:ea typeface="+mn-ea"/>
              <a:cs typeface="+mn-cs"/>
            </a:rPr>
            <a:t>Освобождение от уплаты НДС при ввозе сырья и комплектующих для производства МИ на территории России</a:t>
          </a:r>
        </a:p>
      </dgm:t>
    </dgm:pt>
    <dgm:pt modelId="{26AE1E73-259C-439F-B628-D5EDA2618861}" type="parTrans" cxnId="{C4CE05A8-DE10-44ED-90AC-64B3B1FAC578}">
      <dgm:prSet/>
      <dgm:spPr/>
      <dgm:t>
        <a:bodyPr/>
        <a:lstStyle/>
        <a:p>
          <a:endParaRPr lang="ru-RU"/>
        </a:p>
      </dgm:t>
    </dgm:pt>
    <dgm:pt modelId="{D4C55373-0377-4181-B942-46CAA639408C}" type="sibTrans" cxnId="{C4CE05A8-DE10-44ED-90AC-64B3B1FAC578}">
      <dgm:prSet/>
      <dgm:spPr/>
      <dgm:t>
        <a:bodyPr/>
        <a:lstStyle/>
        <a:p>
          <a:endParaRPr lang="ru-RU"/>
        </a:p>
      </dgm:t>
    </dgm:pt>
    <dgm:pt modelId="{E002A6A8-D678-4BA5-B2A9-CC81A8AEE9B9}" type="pres">
      <dgm:prSet presAssocID="{96257EE5-75BD-4808-9BB4-1806DBCC24C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EBD765-EB74-4F7C-AAF9-9DCBE3B2D476}" type="pres">
      <dgm:prSet presAssocID="{39A3351F-49F9-429C-8B57-20FA080E4152}" presName="linNode" presStyleCnt="0"/>
      <dgm:spPr/>
    </dgm:pt>
    <dgm:pt modelId="{B3C735AD-B1C1-416B-BB39-7C4C95BE2C56}" type="pres">
      <dgm:prSet presAssocID="{39A3351F-49F9-429C-8B57-20FA080E4152}" presName="parentShp" presStyleLbl="node1" presStyleIdx="0" presStyleCnt="3" custScaleX="80174" custScaleY="128183">
        <dgm:presLayoutVars>
          <dgm:bulletEnabled val="1"/>
        </dgm:presLayoutVars>
      </dgm:prSet>
      <dgm:spPr>
        <a:xfrm>
          <a:off x="1052" y="2247"/>
          <a:ext cx="2299086" cy="1612591"/>
        </a:xfrm>
        <a:prstGeom prst="roundRect">
          <a:avLst/>
        </a:prstGeom>
      </dgm:spPr>
      <dgm:t>
        <a:bodyPr/>
        <a:lstStyle/>
        <a:p>
          <a:endParaRPr lang="ru-RU"/>
        </a:p>
      </dgm:t>
    </dgm:pt>
    <dgm:pt modelId="{F334C9D8-021A-4942-9365-932C62D76C99}" type="pres">
      <dgm:prSet presAssocID="{39A3351F-49F9-429C-8B57-20FA080E4152}" presName="childShp" presStyleLbl="bgAccFollowNode1" presStyleIdx="0" presStyleCnt="3" custScaleX="113822" custScaleY="119434" custLinFactNeighborX="-331" custLinFactNeighborY="2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0DEB7-B8D7-44A4-A872-B636BA648C53}" type="pres">
      <dgm:prSet presAssocID="{6EDCBEE5-00D5-4115-903C-73C5B493A708}" presName="spacing" presStyleCnt="0"/>
      <dgm:spPr/>
    </dgm:pt>
    <dgm:pt modelId="{0FDF9218-EF3C-476B-BCA3-3400805F4D4B}" type="pres">
      <dgm:prSet presAssocID="{7654E937-3247-46E2-AF90-0380E0BCBD45}" presName="linNode" presStyleCnt="0"/>
      <dgm:spPr/>
    </dgm:pt>
    <dgm:pt modelId="{0ECC65A5-FC44-460C-87D8-388F23587F30}" type="pres">
      <dgm:prSet presAssocID="{7654E937-3247-46E2-AF90-0380E0BCBD45}" presName="parentShp" presStyleLbl="node1" presStyleIdx="1" presStyleCnt="3" custScaleX="79373" custLinFactNeighborX="147" custLinFactNeighborY="-2707">
        <dgm:presLayoutVars>
          <dgm:bulletEnabled val="1"/>
        </dgm:presLayoutVars>
      </dgm:prSet>
      <dgm:spPr>
        <a:xfrm>
          <a:off x="19030" y="1820212"/>
          <a:ext cx="2282811" cy="1258038"/>
        </a:xfrm>
        <a:prstGeom prst="roundRect">
          <a:avLst/>
        </a:prstGeom>
      </dgm:spPr>
      <dgm:t>
        <a:bodyPr/>
        <a:lstStyle/>
        <a:p>
          <a:endParaRPr lang="ru-RU"/>
        </a:p>
      </dgm:t>
    </dgm:pt>
    <dgm:pt modelId="{F63DF0F5-0BD5-49F1-83E8-ABFAC412E3FE}" type="pres">
      <dgm:prSet presAssocID="{7654E937-3247-46E2-AF90-0380E0BCBD45}" presName="childShp" presStyleLbl="bgAccFollowNode1" presStyleIdx="1" presStyleCnt="3" custScaleX="135363" custScaleY="183875" custLinFactNeighborX="1539" custLinFactNeighborY="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C8842-69CE-4DE4-95BE-757143223D5D}" type="pres">
      <dgm:prSet presAssocID="{7AF74FFA-5A7C-4939-866A-1D45C3D5A8F2}" presName="spacing" presStyleCnt="0"/>
      <dgm:spPr/>
    </dgm:pt>
    <dgm:pt modelId="{3D988965-4A83-4592-BEC8-04AA10AB87F4}" type="pres">
      <dgm:prSet presAssocID="{1D268D67-9453-400E-9B6C-AC301EDB2CA9}" presName="linNode" presStyleCnt="0"/>
      <dgm:spPr/>
    </dgm:pt>
    <dgm:pt modelId="{54372021-3415-4DFC-A782-333EA1275559}" type="pres">
      <dgm:prSet presAssocID="{1D268D67-9453-400E-9B6C-AC301EDB2CA9}" presName="parentShp" presStyleLbl="node1" presStyleIdx="2" presStyleCnt="3" custScaleX="86436" custScaleY="110097">
        <dgm:presLayoutVars>
          <dgm:bulletEnabled val="1"/>
        </dgm:presLayoutVars>
      </dgm:prSet>
      <dgm:spPr>
        <a:xfrm>
          <a:off x="3178" y="3401931"/>
          <a:ext cx="2318638" cy="1385062"/>
        </a:xfrm>
        <a:prstGeom prst="roundRect">
          <a:avLst/>
        </a:prstGeom>
      </dgm:spPr>
      <dgm:t>
        <a:bodyPr/>
        <a:lstStyle/>
        <a:p>
          <a:endParaRPr lang="ru-RU"/>
        </a:p>
      </dgm:t>
    </dgm:pt>
    <dgm:pt modelId="{23FC849A-81FA-459F-A995-DBC6DC087081}" type="pres">
      <dgm:prSet presAssocID="{1D268D67-9453-400E-9B6C-AC301EDB2CA9}" presName="childShp" presStyleLbl="bgAccFollowNode1" presStyleIdx="2" presStyleCnt="3" custScaleX="126493" custScaleY="153517" custLinFactNeighborX="1539" custLinFactNeighborY="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CE135B-4FB1-4EE6-A5CF-DF7C2F531336}" type="presOf" srcId="{1D268D67-9453-400E-9B6C-AC301EDB2CA9}" destId="{54372021-3415-4DFC-A782-333EA1275559}" srcOrd="0" destOrd="0" presId="urn:microsoft.com/office/officeart/2005/8/layout/vList6"/>
    <dgm:cxn modelId="{C4CE05A8-DE10-44ED-90AC-64B3B1FAC578}" srcId="{1D268D67-9453-400E-9B6C-AC301EDB2CA9}" destId="{69B22303-0A81-4783-964C-4D9DD7C8FF30}" srcOrd="1" destOrd="0" parTransId="{26AE1E73-259C-439F-B628-D5EDA2618861}" sibTransId="{D4C55373-0377-4181-B942-46CAA639408C}"/>
    <dgm:cxn modelId="{BE829DF9-B043-4707-9BB0-30D387DE9766}" srcId="{7654E937-3247-46E2-AF90-0380E0BCBD45}" destId="{30DAE879-65C8-48DF-84EC-520ACBDBB060}" srcOrd="1" destOrd="0" parTransId="{95EF8B44-9914-4C70-A8AF-DDB74567AF49}" sibTransId="{EEBB6B02-4D7B-4D4A-904A-E9B8ED281DA1}"/>
    <dgm:cxn modelId="{3C7F5C0F-5B0E-4D51-A662-F10997B80112}" type="presOf" srcId="{39A3351F-49F9-429C-8B57-20FA080E4152}" destId="{B3C735AD-B1C1-416B-BB39-7C4C95BE2C56}" srcOrd="0" destOrd="0" presId="urn:microsoft.com/office/officeart/2005/8/layout/vList6"/>
    <dgm:cxn modelId="{175FEB1E-C653-44A8-99B3-08D44EE9023F}" srcId="{96257EE5-75BD-4808-9BB4-1806DBCC24CD}" destId="{39A3351F-49F9-429C-8B57-20FA080E4152}" srcOrd="0" destOrd="0" parTransId="{516F4B74-A3FF-4E10-B9E3-91B0C00217B5}" sibTransId="{6EDCBEE5-00D5-4115-903C-73C5B493A708}"/>
    <dgm:cxn modelId="{2D8BBDA5-49F8-4A39-998F-F6864ED3812B}" type="presOf" srcId="{69B22303-0A81-4783-964C-4D9DD7C8FF30}" destId="{23FC849A-81FA-459F-A995-DBC6DC087081}" srcOrd="0" destOrd="1" presId="urn:microsoft.com/office/officeart/2005/8/layout/vList6"/>
    <dgm:cxn modelId="{D1AAADC9-879F-4D8E-9B6E-527C2507D911}" srcId="{96257EE5-75BD-4808-9BB4-1806DBCC24CD}" destId="{7654E937-3247-46E2-AF90-0380E0BCBD45}" srcOrd="1" destOrd="0" parTransId="{8F62762B-ED30-48B2-97D2-D6AEB699663F}" sibTransId="{7AF74FFA-5A7C-4939-866A-1D45C3D5A8F2}"/>
    <dgm:cxn modelId="{E49AF0A3-7AE5-4DE7-A784-D978C818CD9D}" type="presOf" srcId="{605C6F3D-C09D-4DD7-AC35-7964F2FD7A16}" destId="{23FC849A-81FA-459F-A995-DBC6DC087081}" srcOrd="0" destOrd="0" presId="urn:microsoft.com/office/officeart/2005/8/layout/vList6"/>
    <dgm:cxn modelId="{CC186499-65E9-4DBB-8B11-9D2611A18ADC}" type="presOf" srcId="{0759222E-DB00-49A8-AD61-83322A5AC537}" destId="{F63DF0F5-0BD5-49F1-83E8-ABFAC412E3FE}" srcOrd="0" destOrd="0" presId="urn:microsoft.com/office/officeart/2005/8/layout/vList6"/>
    <dgm:cxn modelId="{593693E1-F4F3-4516-ACF2-808517033735}" type="presOf" srcId="{7654E937-3247-46E2-AF90-0380E0BCBD45}" destId="{0ECC65A5-FC44-460C-87D8-388F23587F30}" srcOrd="0" destOrd="0" presId="urn:microsoft.com/office/officeart/2005/8/layout/vList6"/>
    <dgm:cxn modelId="{64ACC8AB-0C0C-4EAF-B291-5C527AE8FA16}" srcId="{7654E937-3247-46E2-AF90-0380E0BCBD45}" destId="{0759222E-DB00-49A8-AD61-83322A5AC537}" srcOrd="0" destOrd="0" parTransId="{63F725E4-B52E-4132-BDE7-707D47BB6144}" sibTransId="{BA407600-7A2F-470A-B3DC-DC6845B21C2A}"/>
    <dgm:cxn modelId="{BB9D4979-5E34-4B2E-B24C-B78720085AEB}" srcId="{39A3351F-49F9-429C-8B57-20FA080E4152}" destId="{D66E9BBB-64AC-4E11-88EC-7B931F83E8C4}" srcOrd="0" destOrd="0" parTransId="{2CD2DA89-CB3B-4020-BA58-772D9EC5F2F0}" sibTransId="{0BFF76C8-CD98-4E8A-9EAC-46281CAFF871}"/>
    <dgm:cxn modelId="{F2F7D77E-5BC0-4FAD-96C2-F584260C7BE3}" srcId="{39A3351F-49F9-429C-8B57-20FA080E4152}" destId="{A4738A9B-5D04-4429-96EF-6B5B64DAC559}" srcOrd="1" destOrd="0" parTransId="{2E5A76EE-65FB-498D-B13D-B747D313A357}" sibTransId="{D1D10FB5-B5BC-464A-94F7-B9AE704077E7}"/>
    <dgm:cxn modelId="{B503928A-288F-4737-AF50-F4A1CD2B672A}" type="presOf" srcId="{A4738A9B-5D04-4429-96EF-6B5B64DAC559}" destId="{F334C9D8-021A-4942-9365-932C62D76C99}" srcOrd="0" destOrd="1" presId="urn:microsoft.com/office/officeart/2005/8/layout/vList6"/>
    <dgm:cxn modelId="{AFAC727D-FA3D-4F68-9B07-D5D6C872C79C}" type="presOf" srcId="{30DAE879-65C8-48DF-84EC-520ACBDBB060}" destId="{F63DF0F5-0BD5-49F1-83E8-ABFAC412E3FE}" srcOrd="0" destOrd="1" presId="urn:microsoft.com/office/officeart/2005/8/layout/vList6"/>
    <dgm:cxn modelId="{10DDFDD8-D9A7-484D-B0B3-C11A21169441}" type="presOf" srcId="{96257EE5-75BD-4808-9BB4-1806DBCC24CD}" destId="{E002A6A8-D678-4BA5-B2A9-CC81A8AEE9B9}" srcOrd="0" destOrd="0" presId="urn:microsoft.com/office/officeart/2005/8/layout/vList6"/>
    <dgm:cxn modelId="{0D7B7805-32DC-4382-9C5A-6E253E249D8A}" type="presOf" srcId="{D66E9BBB-64AC-4E11-88EC-7B931F83E8C4}" destId="{F334C9D8-021A-4942-9365-932C62D76C99}" srcOrd="0" destOrd="0" presId="urn:microsoft.com/office/officeart/2005/8/layout/vList6"/>
    <dgm:cxn modelId="{CCAA4031-C93E-445F-A31B-2AD91BB3DA44}" srcId="{1D268D67-9453-400E-9B6C-AC301EDB2CA9}" destId="{605C6F3D-C09D-4DD7-AC35-7964F2FD7A16}" srcOrd="0" destOrd="0" parTransId="{46F11F8B-D00A-4A1D-BE6F-5A9D9F7765F5}" sibTransId="{15DA2764-4A92-423E-A1BC-C97292CAA8D5}"/>
    <dgm:cxn modelId="{5DF7457E-6CED-4A9A-82F6-4CADB0E96D86}" srcId="{96257EE5-75BD-4808-9BB4-1806DBCC24CD}" destId="{1D268D67-9453-400E-9B6C-AC301EDB2CA9}" srcOrd="2" destOrd="0" parTransId="{B814D0ED-8EE0-44D7-AE00-C5669449AD55}" sibTransId="{EED233F1-2AF2-41B8-9E85-AC531E4E0AF7}"/>
    <dgm:cxn modelId="{3D157800-70B5-4D45-8525-9D1E6F6C81F3}" type="presParOf" srcId="{E002A6A8-D678-4BA5-B2A9-CC81A8AEE9B9}" destId="{13EBD765-EB74-4F7C-AAF9-9DCBE3B2D476}" srcOrd="0" destOrd="0" presId="urn:microsoft.com/office/officeart/2005/8/layout/vList6"/>
    <dgm:cxn modelId="{24EF1842-E598-4A7D-92C6-A05CA0E6B81F}" type="presParOf" srcId="{13EBD765-EB74-4F7C-AAF9-9DCBE3B2D476}" destId="{B3C735AD-B1C1-416B-BB39-7C4C95BE2C56}" srcOrd="0" destOrd="0" presId="urn:microsoft.com/office/officeart/2005/8/layout/vList6"/>
    <dgm:cxn modelId="{08651B23-374A-4FFB-B30C-7CDB27F584E5}" type="presParOf" srcId="{13EBD765-EB74-4F7C-AAF9-9DCBE3B2D476}" destId="{F334C9D8-021A-4942-9365-932C62D76C99}" srcOrd="1" destOrd="0" presId="urn:microsoft.com/office/officeart/2005/8/layout/vList6"/>
    <dgm:cxn modelId="{F79FEE47-A1EF-44BE-A6B8-83C2EB064B6F}" type="presParOf" srcId="{E002A6A8-D678-4BA5-B2A9-CC81A8AEE9B9}" destId="{B250DEB7-B8D7-44A4-A872-B636BA648C53}" srcOrd="1" destOrd="0" presId="urn:microsoft.com/office/officeart/2005/8/layout/vList6"/>
    <dgm:cxn modelId="{86F1B0A6-4FFD-48AD-8041-93D2634041DF}" type="presParOf" srcId="{E002A6A8-D678-4BA5-B2A9-CC81A8AEE9B9}" destId="{0FDF9218-EF3C-476B-BCA3-3400805F4D4B}" srcOrd="2" destOrd="0" presId="urn:microsoft.com/office/officeart/2005/8/layout/vList6"/>
    <dgm:cxn modelId="{245B72EF-8CD6-454F-AF7D-9F6812021B7B}" type="presParOf" srcId="{0FDF9218-EF3C-476B-BCA3-3400805F4D4B}" destId="{0ECC65A5-FC44-460C-87D8-388F23587F30}" srcOrd="0" destOrd="0" presId="urn:microsoft.com/office/officeart/2005/8/layout/vList6"/>
    <dgm:cxn modelId="{75DB1CED-2C44-4644-A6DF-29EBD7037B3F}" type="presParOf" srcId="{0FDF9218-EF3C-476B-BCA3-3400805F4D4B}" destId="{F63DF0F5-0BD5-49F1-83E8-ABFAC412E3FE}" srcOrd="1" destOrd="0" presId="urn:microsoft.com/office/officeart/2005/8/layout/vList6"/>
    <dgm:cxn modelId="{BCE9F272-35A5-419C-BA06-068195147B3F}" type="presParOf" srcId="{E002A6A8-D678-4BA5-B2A9-CC81A8AEE9B9}" destId="{71FC8842-69CE-4DE4-95BE-757143223D5D}" srcOrd="3" destOrd="0" presId="urn:microsoft.com/office/officeart/2005/8/layout/vList6"/>
    <dgm:cxn modelId="{E848EDA0-0C80-42F1-807C-818601F614CC}" type="presParOf" srcId="{E002A6A8-D678-4BA5-B2A9-CC81A8AEE9B9}" destId="{3D988965-4A83-4592-BEC8-04AA10AB87F4}" srcOrd="4" destOrd="0" presId="urn:microsoft.com/office/officeart/2005/8/layout/vList6"/>
    <dgm:cxn modelId="{16C583C0-E61B-4F66-B388-6F12366E5F4B}" type="presParOf" srcId="{3D988965-4A83-4592-BEC8-04AA10AB87F4}" destId="{54372021-3415-4DFC-A782-333EA1275559}" srcOrd="0" destOrd="0" presId="urn:microsoft.com/office/officeart/2005/8/layout/vList6"/>
    <dgm:cxn modelId="{0246CBF7-7BED-4E39-8F25-B705B43362D0}" type="presParOf" srcId="{3D988965-4A83-4592-BEC8-04AA10AB87F4}" destId="{23FC849A-81FA-459F-A995-DBC6DC08708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D0F45-D188-4CE7-8121-34D9DF17B39E}">
      <dsp:nvSpPr>
        <dsp:cNvPr id="0" name=""/>
        <dsp:cNvSpPr/>
      </dsp:nvSpPr>
      <dsp:spPr>
        <a:xfrm>
          <a:off x="2532185" y="62091"/>
          <a:ext cx="1440593" cy="552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</a:rPr>
            <a:t>Научные исследования</a:t>
          </a:r>
        </a:p>
      </dsp:txBody>
      <dsp:txXfrm>
        <a:off x="2532185" y="62091"/>
        <a:ext cx="1440593" cy="552069"/>
      </dsp:txXfrm>
    </dsp:sp>
    <dsp:sp modelId="{40680464-1213-4A88-8160-D97BD45E6CA2}">
      <dsp:nvSpPr>
        <dsp:cNvPr id="0" name=""/>
        <dsp:cNvSpPr/>
      </dsp:nvSpPr>
      <dsp:spPr>
        <a:xfrm>
          <a:off x="776049" y="-25535"/>
          <a:ext cx="3405629" cy="3405629"/>
        </a:xfrm>
        <a:prstGeom prst="circularArrow">
          <a:avLst>
            <a:gd name="adj1" fmla="val 3765"/>
            <a:gd name="adj2" fmla="val 234894"/>
            <a:gd name="adj3" fmla="val 20176439"/>
            <a:gd name="adj4" fmla="val 19030434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C9A54-B323-4324-AA8F-84D6287996D2}">
      <dsp:nvSpPr>
        <dsp:cNvPr id="0" name=""/>
        <dsp:cNvSpPr/>
      </dsp:nvSpPr>
      <dsp:spPr>
        <a:xfrm>
          <a:off x="3485133" y="1147233"/>
          <a:ext cx="1087565" cy="500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Разработка</a:t>
          </a:r>
        </a:p>
      </dsp:txBody>
      <dsp:txXfrm>
        <a:off x="3485133" y="1147233"/>
        <a:ext cx="1087565" cy="500840"/>
      </dsp:txXfrm>
    </dsp:sp>
    <dsp:sp modelId="{A57B86DC-AF0E-4D66-9BBD-B6A65F02C492}">
      <dsp:nvSpPr>
        <dsp:cNvPr id="0" name=""/>
        <dsp:cNvSpPr/>
      </dsp:nvSpPr>
      <dsp:spPr>
        <a:xfrm>
          <a:off x="814852" y="179214"/>
          <a:ext cx="3405629" cy="3405629"/>
        </a:xfrm>
        <a:prstGeom prst="circularArrow">
          <a:avLst>
            <a:gd name="adj1" fmla="val 3765"/>
            <a:gd name="adj2" fmla="val 234894"/>
            <a:gd name="adj3" fmla="val 1107521"/>
            <a:gd name="adj4" fmla="val 21083792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743F0A-37C0-41FC-AC04-12F6B7ADB482}">
      <dsp:nvSpPr>
        <dsp:cNvPr id="0" name=""/>
        <dsp:cNvSpPr/>
      </dsp:nvSpPr>
      <dsp:spPr>
        <a:xfrm>
          <a:off x="3135601" y="2477327"/>
          <a:ext cx="1326285" cy="522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Производство</a:t>
          </a:r>
        </a:p>
      </dsp:txBody>
      <dsp:txXfrm>
        <a:off x="3135601" y="2477327"/>
        <a:ext cx="1326285" cy="522516"/>
      </dsp:txXfrm>
    </dsp:sp>
    <dsp:sp modelId="{7F77B88F-F969-4E34-A69F-C28A3DD57454}">
      <dsp:nvSpPr>
        <dsp:cNvPr id="0" name=""/>
        <dsp:cNvSpPr/>
      </dsp:nvSpPr>
      <dsp:spPr>
        <a:xfrm>
          <a:off x="974846" y="-12642"/>
          <a:ext cx="3405629" cy="3405629"/>
        </a:xfrm>
        <a:prstGeom prst="circularArrow">
          <a:avLst>
            <a:gd name="adj1" fmla="val 3765"/>
            <a:gd name="adj2" fmla="val 234894"/>
            <a:gd name="adj3" fmla="val 4575085"/>
            <a:gd name="adj4" fmla="val 3377770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B086C-046C-4B18-9740-8AB9A74BA923}">
      <dsp:nvSpPr>
        <dsp:cNvPr id="0" name=""/>
        <dsp:cNvSpPr/>
      </dsp:nvSpPr>
      <dsp:spPr>
        <a:xfrm>
          <a:off x="2066956" y="2973851"/>
          <a:ext cx="877806" cy="6574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Поставка</a:t>
          </a:r>
        </a:p>
      </dsp:txBody>
      <dsp:txXfrm>
        <a:off x="2066956" y="2973851"/>
        <a:ext cx="877806" cy="657468"/>
      </dsp:txXfrm>
    </dsp:sp>
    <dsp:sp modelId="{133774F9-34D9-4EFC-9B32-B82147F0C343}">
      <dsp:nvSpPr>
        <dsp:cNvPr id="0" name=""/>
        <dsp:cNvSpPr/>
      </dsp:nvSpPr>
      <dsp:spPr>
        <a:xfrm>
          <a:off x="737191" y="18140"/>
          <a:ext cx="3405629" cy="3405629"/>
        </a:xfrm>
        <a:prstGeom prst="circularArrow">
          <a:avLst>
            <a:gd name="adj1" fmla="val 3765"/>
            <a:gd name="adj2" fmla="val 234894"/>
            <a:gd name="adj3" fmla="val 6949755"/>
            <a:gd name="adj4" fmla="val 6228006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6FB67A-E09F-420E-9392-35287B31EE0E}">
      <dsp:nvSpPr>
        <dsp:cNvPr id="0" name=""/>
        <dsp:cNvSpPr/>
      </dsp:nvSpPr>
      <dsp:spPr>
        <a:xfrm>
          <a:off x="705359" y="2603515"/>
          <a:ext cx="1330243" cy="475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Эксплуатация</a:t>
          </a:r>
        </a:p>
      </dsp:txBody>
      <dsp:txXfrm>
        <a:off x="705359" y="2603515"/>
        <a:ext cx="1330243" cy="475317"/>
      </dsp:txXfrm>
    </dsp:sp>
    <dsp:sp modelId="{1A3AC514-78A9-4858-9792-24AC67E8B253}">
      <dsp:nvSpPr>
        <dsp:cNvPr id="0" name=""/>
        <dsp:cNvSpPr/>
      </dsp:nvSpPr>
      <dsp:spPr>
        <a:xfrm>
          <a:off x="866877" y="182413"/>
          <a:ext cx="3405629" cy="3405629"/>
        </a:xfrm>
        <a:prstGeom prst="circularArrow">
          <a:avLst>
            <a:gd name="adj1" fmla="val 3765"/>
            <a:gd name="adj2" fmla="val 234894"/>
            <a:gd name="adj3" fmla="val 10634342"/>
            <a:gd name="adj4" fmla="val 9159542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8EED0F-C9D8-44F0-8271-2EA4F2E39800}">
      <dsp:nvSpPr>
        <dsp:cNvPr id="0" name=""/>
        <dsp:cNvSpPr/>
      </dsp:nvSpPr>
      <dsp:spPr>
        <a:xfrm>
          <a:off x="570592" y="1386963"/>
          <a:ext cx="871488" cy="466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Ремонт</a:t>
          </a:r>
        </a:p>
      </dsp:txBody>
      <dsp:txXfrm>
        <a:off x="570592" y="1386963"/>
        <a:ext cx="871488" cy="466769"/>
      </dsp:txXfrm>
    </dsp:sp>
    <dsp:sp modelId="{E3E4D990-4E7A-44EE-B606-9466D4E168E7}">
      <dsp:nvSpPr>
        <dsp:cNvPr id="0" name=""/>
        <dsp:cNvSpPr/>
      </dsp:nvSpPr>
      <dsp:spPr>
        <a:xfrm>
          <a:off x="885949" y="-75818"/>
          <a:ext cx="3405629" cy="3405629"/>
        </a:xfrm>
        <a:prstGeom prst="circularArrow">
          <a:avLst>
            <a:gd name="adj1" fmla="val 3765"/>
            <a:gd name="adj2" fmla="val 234894"/>
            <a:gd name="adj3" fmla="val 13142188"/>
            <a:gd name="adj4" fmla="val 11329724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1EC6A-2140-46B7-9985-B653165674D3}">
      <dsp:nvSpPr>
        <dsp:cNvPr id="0" name=""/>
        <dsp:cNvSpPr/>
      </dsp:nvSpPr>
      <dsp:spPr>
        <a:xfrm>
          <a:off x="1130371" y="208438"/>
          <a:ext cx="1100846" cy="35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Утилизация</a:t>
          </a:r>
        </a:p>
      </dsp:txBody>
      <dsp:txXfrm>
        <a:off x="1130371" y="208438"/>
        <a:ext cx="1100846" cy="352935"/>
      </dsp:txXfrm>
    </dsp:sp>
    <dsp:sp modelId="{8AA4C99C-D7DC-4D61-8D0A-8B345E4941E2}">
      <dsp:nvSpPr>
        <dsp:cNvPr id="0" name=""/>
        <dsp:cNvSpPr/>
      </dsp:nvSpPr>
      <dsp:spPr>
        <a:xfrm>
          <a:off x="806371" y="12702"/>
          <a:ext cx="3405629" cy="3405629"/>
        </a:xfrm>
        <a:prstGeom prst="circularArrow">
          <a:avLst>
            <a:gd name="adj1" fmla="val 3765"/>
            <a:gd name="adj2" fmla="val 234894"/>
            <a:gd name="adj3" fmla="val 16015663"/>
            <a:gd name="adj4" fmla="val 15270280"/>
            <a:gd name="adj5" fmla="val 4392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tx2">
              <a:lumMod val="50000"/>
            </a:schemeClr>
          </a:solidFill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FF9D0-20AC-40EE-B89F-B4CA6C846438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EBBD8-740F-472B-B73E-E8B9C1779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41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EEAF3D-2C26-4D52-95DD-B3F5B03278D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ECF62-97A5-487A-9B5E-CC50DC784A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131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0CF43-61F6-41C5-A617-F9C00EE24EE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6EBBD8-740F-472B-B73E-E8B9C1779C4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69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38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14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444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213" y="1600201"/>
            <a:ext cx="8283575" cy="3669430"/>
          </a:xfrm>
          <a:prstGeom prst="rect">
            <a:avLst/>
          </a:prstGeom>
        </p:spPr>
        <p:txBody>
          <a:bodyPr/>
          <a:lstStyle>
            <a:lvl1pPr marL="265113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2000" b="0" i="0">
                <a:solidFill>
                  <a:srgbClr val="7A7A77"/>
                </a:solidFill>
                <a:latin typeface="Arial"/>
                <a:cs typeface="Arial"/>
              </a:defRPr>
            </a:lvl1pPr>
            <a:lvl2pPr marL="625475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2000" b="0" i="0">
                <a:solidFill>
                  <a:srgbClr val="7A7A77"/>
                </a:solidFill>
                <a:latin typeface="Arial"/>
                <a:cs typeface="Arial"/>
              </a:defRPr>
            </a:lvl2pPr>
            <a:lvl3pPr marL="987425" indent="-26670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3pPr>
            <a:lvl4pPr marL="1339850" indent="-26035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4pPr>
            <a:lvl5pPr marL="1701800" indent="-261938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52825" y="101725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defTabSz="457200">
              <a:spcBef>
                <a:spcPct val="0"/>
              </a:spcBef>
            </a:pPr>
            <a:endParaRPr lang="en-US" sz="3000" dirty="0">
              <a:solidFill>
                <a:srgbClr val="68B03F"/>
              </a:solidFill>
              <a:latin typeface="Univers 45 Light"/>
              <a:cs typeface="Univers 45 Light"/>
            </a:endParaRPr>
          </a:p>
        </p:txBody>
      </p:sp>
      <p:sp>
        <p:nvSpPr>
          <p:cNvPr id="14" name="Title Placeholder 20"/>
          <p:cNvSpPr>
            <a:spLocks noGrp="1"/>
          </p:cNvSpPr>
          <p:nvPr>
            <p:ph type="title"/>
          </p:nvPr>
        </p:nvSpPr>
        <p:spPr>
          <a:xfrm>
            <a:off x="430213" y="568960"/>
            <a:ext cx="7579787" cy="850900"/>
          </a:xfrm>
          <a:prstGeom prst="rect">
            <a:avLst/>
          </a:prstGeom>
        </p:spPr>
        <p:txBody>
          <a:bodyPr vert="horz" lIns="108000" tIns="45720" rIns="108000" bIns="45720" rtlCol="0" anchor="ctr">
            <a:normAutofit/>
          </a:bodyPr>
          <a:lstStyle>
            <a:lvl1pPr>
              <a:defRPr sz="4000" b="1">
                <a:solidFill>
                  <a:srgbClr val="DD362A"/>
                </a:solidFill>
                <a:latin typeface="Arial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261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20"/>
          <p:cNvSpPr>
            <a:spLocks noGrp="1"/>
          </p:cNvSpPr>
          <p:nvPr>
            <p:ph type="title"/>
          </p:nvPr>
        </p:nvSpPr>
        <p:spPr>
          <a:xfrm>
            <a:off x="430213" y="568960"/>
            <a:ext cx="7579787" cy="850900"/>
          </a:xfrm>
          <a:prstGeom prst="rect">
            <a:avLst/>
          </a:prstGeom>
        </p:spPr>
        <p:txBody>
          <a:bodyPr vert="horz" lIns="108000" tIns="45720" rIns="108000" bIns="45720" rtlCol="0" anchor="ctr">
            <a:normAutofit/>
          </a:bodyPr>
          <a:lstStyle>
            <a:lvl1pPr>
              <a:defRPr sz="4000" b="1">
                <a:solidFill>
                  <a:srgbClr val="DD362A"/>
                </a:solidFill>
                <a:latin typeface="Arial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428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0213" y="1600200"/>
            <a:ext cx="4038600" cy="3727819"/>
          </a:xfrm>
          <a:prstGeom prst="rect">
            <a:avLst/>
          </a:prstGeom>
        </p:spPr>
        <p:txBody>
          <a:bodyPr/>
          <a:lstStyle>
            <a:lvl1pPr marL="265113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2000" b="0" i="0">
                <a:solidFill>
                  <a:srgbClr val="7A7A77"/>
                </a:solidFill>
                <a:latin typeface="Arial"/>
                <a:cs typeface="Arial"/>
              </a:defRPr>
            </a:lvl1pPr>
            <a:lvl2pPr marL="625475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800" b="0" i="0">
                <a:solidFill>
                  <a:srgbClr val="7A7A77"/>
                </a:solidFill>
                <a:latin typeface="Arial"/>
                <a:cs typeface="Arial"/>
              </a:defRPr>
            </a:lvl2pPr>
            <a:lvl3pPr marL="987425" indent="-26670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3pPr>
            <a:lvl4pPr marL="1339850" indent="-26035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tabLst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4pPr>
            <a:lvl5pPr marL="1701800" indent="-261938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75188" y="1600200"/>
            <a:ext cx="4038600" cy="3727819"/>
          </a:xfrm>
          <a:prstGeom prst="rect">
            <a:avLst/>
          </a:prstGeom>
        </p:spPr>
        <p:txBody>
          <a:bodyPr/>
          <a:lstStyle>
            <a:lvl1pPr marL="265113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2000" b="0" i="0">
                <a:solidFill>
                  <a:srgbClr val="7A7A77"/>
                </a:solidFill>
                <a:latin typeface="Arial"/>
                <a:cs typeface="Arial"/>
              </a:defRPr>
            </a:lvl1pPr>
            <a:lvl2pPr marL="625475" indent="-265113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800" b="0" i="0">
                <a:solidFill>
                  <a:srgbClr val="7A7A77"/>
                </a:solidFill>
                <a:latin typeface="Arial"/>
                <a:cs typeface="Arial"/>
              </a:defRPr>
            </a:lvl2pPr>
            <a:lvl3pPr marL="987425" indent="-26670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3pPr>
            <a:lvl4pPr marL="1339850" indent="-260350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4pPr>
            <a:lvl5pPr marL="1701800" indent="-261938">
              <a:spcBef>
                <a:spcPts val="600"/>
              </a:spcBef>
              <a:spcAft>
                <a:spcPts val="600"/>
              </a:spcAft>
              <a:buClr>
                <a:srgbClr val="DD362A"/>
              </a:buClr>
              <a:buSzPct val="120000"/>
              <a:buFont typeface="Wingdings" charset="2"/>
              <a:buChar char="§"/>
              <a:defRPr sz="1600" b="0" i="0">
                <a:solidFill>
                  <a:srgbClr val="7A7A77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Placeholder 20"/>
          <p:cNvSpPr>
            <a:spLocks noGrp="1"/>
          </p:cNvSpPr>
          <p:nvPr>
            <p:ph type="title"/>
          </p:nvPr>
        </p:nvSpPr>
        <p:spPr>
          <a:xfrm>
            <a:off x="430213" y="568960"/>
            <a:ext cx="7579787" cy="850900"/>
          </a:xfrm>
          <a:prstGeom prst="rect">
            <a:avLst/>
          </a:prstGeom>
        </p:spPr>
        <p:txBody>
          <a:bodyPr vert="horz" lIns="108000" tIns="45720" rIns="108000" bIns="45720" rtlCol="0" anchor="ctr">
            <a:normAutofit/>
          </a:bodyPr>
          <a:lstStyle>
            <a:lvl1pPr>
              <a:defRPr sz="4000" b="1">
                <a:solidFill>
                  <a:srgbClr val="DD362A"/>
                </a:solidFill>
                <a:latin typeface="Arial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94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82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40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2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362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21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29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314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01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C1B68-F646-4C65-AFA9-A83A6ECE6016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BB6A3-EE84-4791-9F68-AFEFCA774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4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70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meda@imeda.r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www.imeda.ru/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jpeg"/><Relationship Id="rId18" Type="http://schemas.openxmlformats.org/officeDocument/2006/relationships/image" Target="../media/image19.png"/><Relationship Id="rId26" Type="http://schemas.openxmlformats.org/officeDocument/2006/relationships/image" Target="../media/image27.jpeg"/><Relationship Id="rId39" Type="http://schemas.openxmlformats.org/officeDocument/2006/relationships/image" Target="../media/image38.jpeg"/><Relationship Id="rId21" Type="http://schemas.openxmlformats.org/officeDocument/2006/relationships/image" Target="../media/image22.jpe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5" Type="http://schemas.openxmlformats.org/officeDocument/2006/relationships/image" Target="../media/image26.gif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29" Type="http://schemas.openxmlformats.org/officeDocument/2006/relationships/image" Target="../media/image29.jpeg"/><Relationship Id="rId41" Type="http://schemas.openxmlformats.org/officeDocument/2006/relationships/image" Target="../media/image40.jpeg"/><Relationship Id="rId54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32" Type="http://schemas.openxmlformats.org/officeDocument/2006/relationships/image" Target="../media/image31.jpeg"/><Relationship Id="rId37" Type="http://schemas.openxmlformats.org/officeDocument/2006/relationships/image" Target="../media/image36.jpeg"/><Relationship Id="rId40" Type="http://schemas.openxmlformats.org/officeDocument/2006/relationships/image" Target="../media/image39.png"/><Relationship Id="rId45" Type="http://schemas.openxmlformats.org/officeDocument/2006/relationships/image" Target="../media/image44.jpeg"/><Relationship Id="rId53" Type="http://schemas.openxmlformats.org/officeDocument/2006/relationships/image" Target="../media/image5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hyperlink" Target="http://www.beckmancoulter.ru/" TargetMode="External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0.png"/><Relationship Id="rId44" Type="http://schemas.openxmlformats.org/officeDocument/2006/relationships/image" Target="../media/image43.gif"/><Relationship Id="rId52" Type="http://schemas.openxmlformats.org/officeDocument/2006/relationships/image" Target="../media/image5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jpeg"/><Relationship Id="rId27" Type="http://schemas.openxmlformats.org/officeDocument/2006/relationships/image" Target="../media/image28.jpeg"/><Relationship Id="rId30" Type="http://schemas.openxmlformats.org/officeDocument/2006/relationships/image" Target="cid:_2_0871871808718290003175F044257948" TargetMode="External"/><Relationship Id="rId35" Type="http://schemas.openxmlformats.org/officeDocument/2006/relationships/image" Target="../media/image34.jpeg"/><Relationship Id="rId43" Type="http://schemas.openxmlformats.org/officeDocument/2006/relationships/image" Target="../media/image42.jpeg"/><Relationship Id="rId48" Type="http://schemas.openxmlformats.org/officeDocument/2006/relationships/image" Target="../media/image47.jpeg"/><Relationship Id="rId56" Type="http://schemas.openxmlformats.org/officeDocument/2006/relationships/image" Target="../media/image55.png"/><Relationship Id="rId8" Type="http://schemas.openxmlformats.org/officeDocument/2006/relationships/image" Target="../media/image9.png"/><Relationship Id="rId51" Type="http://schemas.openxmlformats.org/officeDocument/2006/relationships/image" Target="../media/image50.png"/><Relationship Id="rId3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1.jpe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65.jpg"/><Relationship Id="rId10" Type="http://schemas.openxmlformats.org/officeDocument/2006/relationships/image" Target="../media/image60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9.png"/><Relationship Id="rId14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6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7626" y="1202499"/>
            <a:ext cx="5038724" cy="281796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Проблемы 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локализации производства 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медицинских изделий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для </a:t>
            </a:r>
            <a:r>
              <a:rPr lang="en-US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in-vitro 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диагностики международными производителями 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в России</a:t>
            </a:r>
          </a:p>
        </p:txBody>
      </p:sp>
      <p:pic>
        <p:nvPicPr>
          <p:cNvPr id="16" name="Picture 15" descr="IMEDA-logo-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3849" y="5568625"/>
            <a:ext cx="2490151" cy="1266616"/>
          </a:xfrm>
          <a:prstGeom prst="rect">
            <a:avLst/>
          </a:prstGeom>
        </p:spPr>
      </p:pic>
      <p:pic>
        <p:nvPicPr>
          <p:cNvPr id="11" name="Picture 10" descr="cover-pi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083" y="0"/>
            <a:ext cx="441681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A90250-6866-4FBF-966D-206A44A4D953}"/>
              </a:ext>
            </a:extLst>
          </p:cNvPr>
          <p:cNvSpPr txBox="1"/>
          <p:nvPr/>
        </p:nvSpPr>
        <p:spPr>
          <a:xfrm>
            <a:off x="1811942" y="6017267"/>
            <a:ext cx="281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Book Antiqua" panose="02040602050305030304" pitchFamily="18" charset="0"/>
              </a:rPr>
              <a:t>Москва, сентябрь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27584" y="1772816"/>
            <a:ext cx="6928048" cy="205739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Мы упорные!</a:t>
            </a:r>
          </a:p>
          <a:p>
            <a:pPr algn="ctr">
              <a:buNone/>
            </a:pPr>
            <a:endParaRPr lang="ru-RU" sz="4000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2000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5200" i="1" dirty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Per aspera ad astra</a:t>
            </a:r>
            <a:endParaRPr lang="ru-RU" sz="5200" i="1" dirty="0">
              <a:solidFill>
                <a:schemeClr val="bg1"/>
              </a:solidFill>
              <a:cs typeface="Aparajita" panose="020B0604020202020204" pitchFamily="34" charset="0"/>
            </a:endParaRPr>
          </a:p>
          <a:p>
            <a:pPr algn="ctr">
              <a:buNone/>
            </a:pP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87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4173" y="388240"/>
            <a:ext cx="6642580" cy="77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A5FFFF"/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Book Antiqua" panose="02040602050305030304" pitchFamily="18" charset="0"/>
              </a:rPr>
              <a:t>ВНУТРЕННИЕ (корпоративные)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Book Antiqua" panose="02040602050305030304" pitchFamily="18" charset="0"/>
              </a:rPr>
              <a:t>барьеры для локализации</a:t>
            </a:r>
            <a:endParaRPr lang="en-US" sz="2800" b="1" dirty="0">
              <a:latin typeface="Book Antiqua" panose="0204060205030503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09650" y="1916832"/>
            <a:ext cx="6910721" cy="980295"/>
          </a:xfrm>
          <a:prstGeom prst="roundRect">
            <a:avLst/>
          </a:prstGeom>
          <a:gradFill flip="none" rotWithShape="1"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1"/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r>
              <a:rPr lang="ru-RU" sz="1900" b="1" dirty="0"/>
              <a:t>Разработать и защитить бизнес-обоснование на инвестиции перед глобальной организацией в условиях неопределенности локального рынка</a:t>
            </a:r>
            <a:endParaRPr lang="en-US" sz="19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1009650" y="3217251"/>
            <a:ext cx="6910721" cy="955537"/>
          </a:xfrm>
          <a:prstGeom prst="round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Провести ре-инжиниринг процесса производства на собственной площадке </a:t>
            </a:r>
            <a:endParaRPr lang="en-US" sz="20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1009650" y="4492913"/>
            <a:ext cx="6925012" cy="947153"/>
          </a:xfrm>
          <a:prstGeom prst="round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lt1"/>
                </a:solidFill>
              </a:rPr>
              <a:t>Выбрать партнера в России, передать знания и технологии, обеспечить требуемые уровень качества на выходе</a:t>
            </a:r>
            <a:endParaRPr lang="en-US" sz="2000" b="1" dirty="0">
              <a:solidFill>
                <a:schemeClr val="l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gray">
          <a:xfrm>
            <a:off x="7956373" y="2079315"/>
            <a:ext cx="545021" cy="914096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bg2"/>
              </a:buClr>
            </a:pPr>
            <a:r>
              <a:rPr lang="en-US" sz="5400" b="1" dirty="0">
                <a:solidFill>
                  <a:srgbClr val="289055"/>
                </a:solidFill>
                <a:latin typeface="Arial"/>
                <a:sym typeface="Wingdings"/>
              </a:rPr>
              <a:t></a:t>
            </a:r>
            <a:endParaRPr lang="ru-RU" sz="5400" b="1" dirty="0">
              <a:solidFill>
                <a:srgbClr val="289055"/>
              </a:solidFill>
              <a:latin typeface="Arial"/>
              <a:sym typeface="Wingdings"/>
            </a:endParaRPr>
          </a:p>
          <a:p>
            <a:pPr>
              <a:lnSpc>
                <a:spcPct val="90000"/>
              </a:lnSpc>
              <a:buClr>
                <a:schemeClr val="bg2"/>
              </a:buClr>
            </a:pPr>
            <a:endParaRPr lang="en-US" sz="1200" b="1" dirty="0">
              <a:solidFill>
                <a:srgbClr val="289055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 bwMode="gray">
          <a:xfrm>
            <a:off x="7957976" y="3282546"/>
            <a:ext cx="543418" cy="747897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sz="5400" b="1" dirty="0">
                <a:solidFill>
                  <a:srgbClr val="289055"/>
                </a:solidFill>
                <a:latin typeface="Arial"/>
                <a:sym typeface="Wingdings"/>
              </a:rPr>
              <a:t></a:t>
            </a:r>
            <a:endParaRPr lang="en-US" sz="5400" b="1" dirty="0">
              <a:solidFill>
                <a:srgbClr val="289055"/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 bwMode="gray">
          <a:xfrm>
            <a:off x="7970703" y="4592540"/>
            <a:ext cx="543418" cy="747897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sz="5400" b="1" dirty="0">
                <a:solidFill>
                  <a:srgbClr val="289055"/>
                </a:solidFill>
                <a:latin typeface="Arial"/>
                <a:sym typeface="Wingdings"/>
              </a:rPr>
              <a:t></a:t>
            </a:r>
            <a:endParaRPr lang="en-US" sz="5400" b="1" dirty="0">
              <a:solidFill>
                <a:srgbClr val="289055"/>
              </a:solidFill>
              <a:latin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36396" y="218849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6 мес.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136396" y="34290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12 мес.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094685" y="47818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18 мес.</a:t>
            </a:r>
            <a:endParaRPr lang="en-US" dirty="0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xmlns="" id="{3D42E518-9003-488C-8D96-DB7EDCED8813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5" descr="IMEDA-logo-en.png">
            <a:extLst>
              <a:ext uri="{FF2B5EF4-FFF2-40B4-BE49-F238E27FC236}">
                <a16:creationId xmlns:a16="http://schemas.microsoft.com/office/drawing/2014/main" xmlns="" id="{570697ED-C018-437C-AE8D-392750B1DAD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919" y="90239"/>
            <a:ext cx="134827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77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367916" y="5145894"/>
            <a:ext cx="8524564" cy="8587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112" y="330653"/>
            <a:ext cx="5949863" cy="77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A5FFFF"/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Book Antiqua" panose="02040602050305030304" pitchFamily="18" charset="0"/>
              </a:rPr>
              <a:t>ВНЕШНИЕ</a:t>
            </a:r>
            <a:endParaRPr lang="en-US" sz="2800" b="1" dirty="0">
              <a:latin typeface="Book Antiqua" panose="0204060205030503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Book Antiqua" panose="02040602050305030304" pitchFamily="18" charset="0"/>
              </a:rPr>
              <a:t>Барьеры для локализации</a:t>
            </a:r>
            <a:endParaRPr lang="en-US" sz="2800" b="1" dirty="0">
              <a:latin typeface="Book Antiqua" panose="0204060205030503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01316" y="1569323"/>
            <a:ext cx="7177056" cy="1174167"/>
          </a:xfrm>
          <a:prstGeom prst="roundRect">
            <a:avLst/>
          </a:prstGeom>
          <a:gradFill flip="none" rotWithShape="1"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1"/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r>
              <a:rPr lang="ru-RU" sz="1900" b="1" dirty="0">
                <a:solidFill>
                  <a:schemeClr val="lt1"/>
                </a:solidFill>
              </a:rPr>
              <a:t>Отсутствие простых и четких критериев локального производителя и локального продукта </a:t>
            </a:r>
          </a:p>
          <a:p>
            <a:pPr algn="ctr"/>
            <a:r>
              <a:rPr lang="ru-RU" b="1" dirty="0">
                <a:solidFill>
                  <a:schemeClr val="lt1"/>
                </a:solidFill>
              </a:rPr>
              <a:t>(Соглашение стран СНГ от 2009 года, ПП 719, СПИК)</a:t>
            </a:r>
            <a:endParaRPr lang="ru-RU" sz="1900" b="1" dirty="0">
              <a:solidFill>
                <a:schemeClr val="lt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01316" y="5514069"/>
            <a:ext cx="7177056" cy="858726"/>
          </a:xfrm>
          <a:prstGeom prst="roundRect">
            <a:avLst/>
          </a:prstGeom>
          <a:gradFill flip="none" rotWithShape="1"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1"/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r>
              <a:rPr lang="ru-RU" sz="1900" b="1" dirty="0">
                <a:solidFill>
                  <a:schemeClr val="lt1"/>
                </a:solidFill>
              </a:rPr>
              <a:t>Время вывода на рынок локализованной инновационной продукции </a:t>
            </a:r>
            <a:r>
              <a:rPr lang="ru-RU" b="1" dirty="0">
                <a:solidFill>
                  <a:schemeClr val="lt1"/>
                </a:solidFill>
              </a:rPr>
              <a:t>(отсутствие упрощенного механизма </a:t>
            </a:r>
            <a:r>
              <a:rPr lang="ru-RU" b="1" dirty="0"/>
              <a:t>ВИ</a:t>
            </a:r>
            <a:r>
              <a:rPr lang="ru-RU" b="1" dirty="0">
                <a:solidFill>
                  <a:schemeClr val="lt1"/>
                </a:solidFill>
              </a:rPr>
              <a:t>РД для локализуемых, но уже ранее зарегистрированных МИ</a:t>
            </a:r>
            <a:r>
              <a:rPr lang="en-US" b="1" dirty="0">
                <a:solidFill>
                  <a:schemeClr val="lt1"/>
                </a:solidFill>
              </a:rPr>
              <a:t>)</a:t>
            </a:r>
            <a:endParaRPr lang="ru-RU" sz="1900" b="1" dirty="0">
              <a:solidFill>
                <a:schemeClr val="lt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01316" y="4262776"/>
            <a:ext cx="7177056" cy="921783"/>
          </a:xfrm>
          <a:prstGeom prst="roundRect">
            <a:avLst/>
          </a:prstGeom>
          <a:gradFill flip="none" rotWithShape="1"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1"/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r>
              <a:rPr lang="ru-RU" sz="1900" b="1" dirty="0">
                <a:solidFill>
                  <a:schemeClr val="lt1"/>
                </a:solidFill>
              </a:rPr>
              <a:t>Низкий уровень прогнозируемости спроса в гос. закупках (долгосрочные контракты)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8236321" y="1917154"/>
            <a:ext cx="423193" cy="914096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bg2"/>
              </a:buClr>
            </a:pPr>
            <a:r>
              <a:rPr lang="ru-RU" sz="5400" b="1" dirty="0">
                <a:solidFill>
                  <a:srgbClr val="C00000"/>
                </a:solidFill>
                <a:latin typeface="Arial"/>
                <a:sym typeface="Wingdings"/>
              </a:rPr>
              <a:t>?</a:t>
            </a:r>
          </a:p>
          <a:p>
            <a:pPr>
              <a:lnSpc>
                <a:spcPct val="90000"/>
              </a:lnSpc>
              <a:buClr>
                <a:schemeClr val="bg2"/>
              </a:buClr>
            </a:pP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01316" y="3073770"/>
            <a:ext cx="7177056" cy="858726"/>
          </a:xfrm>
          <a:prstGeom prst="roundRect">
            <a:avLst/>
          </a:prstGeom>
          <a:gradFill flip="none" rotWithShape="1"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1"/>
            <a:tileRect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r>
              <a:rPr lang="ru-RU" sz="1900" b="1" dirty="0"/>
              <a:t>Стабильность локальных партнеров, поставщиков сырья/комплектующих для поддержания производства на должном уровне</a:t>
            </a:r>
            <a:endParaRPr lang="ru-RU" sz="1900" b="1" dirty="0">
              <a:solidFill>
                <a:schemeClr val="lt1"/>
              </a:solidFill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xmlns="" id="{6331DD7A-6929-4C0C-B330-F0C72AF2B7F7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5" descr="IMEDA-logo-en.png">
            <a:extLst>
              <a:ext uri="{FF2B5EF4-FFF2-40B4-BE49-F238E27FC236}">
                <a16:creationId xmlns:a16="http://schemas.microsoft.com/office/drawing/2014/main" xmlns="" id="{B3F8F72B-5E93-40E9-890C-E406978474C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1919" y="90239"/>
            <a:ext cx="1348274" cy="685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gray">
          <a:xfrm>
            <a:off x="8236321" y="2922476"/>
            <a:ext cx="423193" cy="914096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bg2"/>
              </a:buClr>
            </a:pPr>
            <a:r>
              <a:rPr lang="ru-RU" sz="5400" b="1" dirty="0">
                <a:solidFill>
                  <a:srgbClr val="C00000"/>
                </a:solidFill>
                <a:latin typeface="Arial"/>
                <a:sym typeface="Wingdings"/>
              </a:rPr>
              <a:t>?</a:t>
            </a:r>
          </a:p>
          <a:p>
            <a:pPr>
              <a:lnSpc>
                <a:spcPct val="90000"/>
              </a:lnSpc>
              <a:buClr>
                <a:schemeClr val="bg2"/>
              </a:buClr>
            </a:pP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21" name="TextBox 20"/>
          <p:cNvSpPr txBox="1"/>
          <p:nvPr/>
        </p:nvSpPr>
        <p:spPr bwMode="gray">
          <a:xfrm>
            <a:off x="8236321" y="4275575"/>
            <a:ext cx="423193" cy="914096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bg2"/>
              </a:buClr>
            </a:pPr>
            <a:r>
              <a:rPr lang="ru-RU" sz="5400" b="1" dirty="0">
                <a:solidFill>
                  <a:srgbClr val="C00000"/>
                </a:solidFill>
                <a:latin typeface="Arial"/>
                <a:sym typeface="Wingdings"/>
              </a:rPr>
              <a:t>?</a:t>
            </a:r>
          </a:p>
          <a:p>
            <a:pPr>
              <a:lnSpc>
                <a:spcPct val="90000"/>
              </a:lnSpc>
              <a:buClr>
                <a:schemeClr val="bg2"/>
              </a:buClr>
            </a:pP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22" name="TextBox 21"/>
          <p:cNvSpPr txBox="1"/>
          <p:nvPr/>
        </p:nvSpPr>
        <p:spPr bwMode="gray">
          <a:xfrm>
            <a:off x="8236320" y="5489652"/>
            <a:ext cx="423193" cy="914096"/>
          </a:xfrm>
          <a:prstGeom prst="rect">
            <a:avLst/>
          </a:prstGeom>
          <a:noFill/>
          <a:ln w="6350" cap="flat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bg2"/>
              </a:buClr>
            </a:pPr>
            <a:r>
              <a:rPr lang="ru-RU" sz="5400" b="1" dirty="0">
                <a:solidFill>
                  <a:srgbClr val="C00000"/>
                </a:solidFill>
                <a:latin typeface="Arial"/>
                <a:sym typeface="Wingdings"/>
              </a:rPr>
              <a:t>?</a:t>
            </a:r>
          </a:p>
          <a:p>
            <a:pPr>
              <a:lnSpc>
                <a:spcPct val="90000"/>
              </a:lnSpc>
              <a:buClr>
                <a:schemeClr val="bg2"/>
              </a:buClr>
            </a:pP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7057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27A724-A82B-4D0F-BE8E-FF86A8227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107" y="3232081"/>
            <a:ext cx="4099190" cy="3068512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FD8D97E1-F50D-44C9-AAA9-5EA4C1B636BC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15" descr="IMEDA-logo-en.png">
            <a:extLst>
              <a:ext uri="{FF2B5EF4-FFF2-40B4-BE49-F238E27FC236}">
                <a16:creationId xmlns:a16="http://schemas.microsoft.com/office/drawing/2014/main" xmlns="" id="{2AAA49A4-158D-4AE2-96ED-7BEE37C7428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244" y="160421"/>
            <a:ext cx="1348274" cy="685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67AC6DC-5DDB-4195-8B32-74E346038248}"/>
              </a:ext>
            </a:extLst>
          </p:cNvPr>
          <p:cNvSpPr txBox="1"/>
          <p:nvPr/>
        </p:nvSpPr>
        <p:spPr>
          <a:xfrm>
            <a:off x="919212" y="1097566"/>
            <a:ext cx="34183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B050"/>
                </a:solidFill>
              </a:rPr>
              <a:t>Заключение специальных инвестиционных контрактов</a:t>
            </a:r>
            <a:endParaRPr lang="en-US" b="1" dirty="0">
              <a:solidFill>
                <a:srgbClr val="00B05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B050"/>
                </a:solidFill>
              </a:rPr>
              <a:t>Субсидирование производителей МИ, льготные условия кредитования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B050"/>
                </a:solidFill>
              </a:rPr>
              <a:t>Расширения ограничения допуска некоторых видов МИ, происходящих из иностранных государств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00B050"/>
                </a:solidFill>
              </a:rPr>
              <a:t>Стимулирование экспорта МИ</a:t>
            </a:r>
          </a:p>
          <a:p>
            <a:pPr marL="285750" indent="-285750">
              <a:buFontTx/>
              <a:buChar char="-"/>
            </a:pPr>
            <a:endParaRPr lang="en-US" b="1" dirty="0"/>
          </a:p>
          <a:p>
            <a:pPr marL="285750" indent="-285750">
              <a:buFontTx/>
              <a:buChar char="-"/>
            </a:pP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7AC6DC-5DDB-4195-8B32-74E346038248}"/>
              </a:ext>
            </a:extLst>
          </p:cNvPr>
          <p:cNvSpPr txBox="1"/>
          <p:nvPr/>
        </p:nvSpPr>
        <p:spPr>
          <a:xfrm>
            <a:off x="4337537" y="991287"/>
            <a:ext cx="47029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Сложная, не прозрачная процедура регистрации МИ. Частое изменение НПБ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Отсутствие офсетных сделок/разумного приоритета при закупках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Сложная, обременительная процедура получения НДС на сырье/комплектующие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Отсутствие гибкого подхода для подтверждения адвалорной доли производимых локально МИ (уровень инновационности МИ)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Квалифицированные кадры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Отсутствие механизма преференциального подхода для локализации МИ на основе </a:t>
            </a:r>
            <a:r>
              <a:rPr lang="en-US" sz="1600" b="1" dirty="0">
                <a:solidFill>
                  <a:srgbClr val="FF0000"/>
                </a:solidFill>
              </a:rPr>
              <a:t>HTA</a:t>
            </a:r>
            <a:endParaRPr lang="ru-RU" sz="1600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Низкий уровень охраны прав интеллектуальной собственности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Высокая стоимость заемных средств, сложный механизм получения </a:t>
            </a:r>
            <a:r>
              <a:rPr lang="ru-RU" sz="1600" b="1" dirty="0" err="1">
                <a:solidFill>
                  <a:srgbClr val="FF0000"/>
                </a:solidFill>
              </a:rPr>
              <a:t>фин</a:t>
            </a:r>
            <a:r>
              <a:rPr lang="ru-RU" sz="1600" b="1" dirty="0">
                <a:solidFill>
                  <a:srgbClr val="FF0000"/>
                </a:solidFill>
              </a:rPr>
              <a:t> поддержки, волатильность рубля, </a:t>
            </a: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rgbClr val="FF0000"/>
                </a:solidFill>
              </a:rPr>
              <a:t>Политические риски  </a:t>
            </a:r>
          </a:p>
          <a:p>
            <a:pPr marL="285750" indent="-285750">
              <a:buFontTx/>
              <a:buChar char="-"/>
            </a:pPr>
            <a:endParaRPr lang="ru-RU" sz="16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35DD96E-8EF4-46A6-A672-36766527F5C9}"/>
              </a:ext>
            </a:extLst>
          </p:cNvPr>
          <p:cNvSpPr/>
          <p:nvPr/>
        </p:nvSpPr>
        <p:spPr>
          <a:xfrm>
            <a:off x="2452878" y="234402"/>
            <a:ext cx="5564344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9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Остаться или уйти ???</a:t>
            </a:r>
          </a:p>
        </p:txBody>
      </p:sp>
    </p:spTree>
    <p:extLst>
      <p:ext uri="{BB962C8B-B14F-4D97-AF65-F5344CB8AC3E}">
        <p14:creationId xmlns:p14="http://schemas.microsoft.com/office/powerpoint/2010/main" val="1128224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25039" y="785605"/>
            <a:ext cx="6975119" cy="894476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 algn="ctr">
              <a:lnSpc>
                <a:spcPts val="2160"/>
              </a:lnSpc>
              <a:spcBef>
                <a:spcPts val="375"/>
              </a:spcBef>
            </a:pPr>
            <a:r>
              <a:rPr sz="2000" b="1" i="1" spc="-1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Необходимо </a:t>
            </a:r>
            <a:r>
              <a:rPr sz="2000" b="1" i="1" spc="-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сфокусировать усилия </a:t>
            </a:r>
            <a:r>
              <a:rPr sz="2000" b="1" i="1" spc="-2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всех </a:t>
            </a:r>
            <a:r>
              <a:rPr sz="2000" b="1" i="1" spc="-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участников </a:t>
            </a:r>
            <a:r>
              <a:rPr sz="2000" b="1" i="1" spc="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рынка </a:t>
            </a:r>
            <a:r>
              <a:rPr sz="2000" b="1" i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и </a:t>
            </a:r>
            <a:r>
              <a:rPr lang="ru-RU" sz="2000" b="1" i="1" spc="-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регуляторов</a:t>
            </a:r>
            <a:r>
              <a:rPr sz="2000" b="1" i="1" spc="-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на </a:t>
            </a:r>
            <a:r>
              <a:rPr sz="2000" b="1" i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разработке мер </a:t>
            </a:r>
            <a:r>
              <a:rPr sz="2000" b="1" i="1" spc="-1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стимулирующего, </a:t>
            </a:r>
            <a:r>
              <a:rPr sz="2000" b="1" i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а </a:t>
            </a:r>
            <a:r>
              <a:rPr lang="ru-RU" sz="2000" b="1" i="1" spc="-5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не запретительного </a:t>
            </a:r>
            <a:r>
              <a:rPr lang="ru-RU" sz="2000" b="1" i="1" spc="-1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характера</a:t>
            </a:r>
            <a:endParaRPr sz="2000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23183" y="1747055"/>
            <a:ext cx="5807875" cy="1276512"/>
          </a:xfrm>
          <a:custGeom>
            <a:avLst/>
            <a:gdLst/>
            <a:ahLst/>
            <a:cxnLst/>
            <a:rect l="l" t="t" r="r" b="b"/>
            <a:pathLst>
              <a:path w="5691505" h="887730">
                <a:moveTo>
                  <a:pt x="5543296" y="0"/>
                </a:moveTo>
                <a:lnTo>
                  <a:pt x="0" y="0"/>
                </a:lnTo>
                <a:lnTo>
                  <a:pt x="0" y="887476"/>
                </a:lnTo>
                <a:lnTo>
                  <a:pt x="5543296" y="887476"/>
                </a:lnTo>
                <a:lnTo>
                  <a:pt x="5590041" y="879940"/>
                </a:lnTo>
                <a:lnTo>
                  <a:pt x="5630653" y="858950"/>
                </a:lnTo>
                <a:lnTo>
                  <a:pt x="5662689" y="826933"/>
                </a:lnTo>
                <a:lnTo>
                  <a:pt x="5683703" y="786314"/>
                </a:lnTo>
                <a:lnTo>
                  <a:pt x="5691251" y="739521"/>
                </a:lnTo>
                <a:lnTo>
                  <a:pt x="5691251" y="147954"/>
                </a:lnTo>
                <a:lnTo>
                  <a:pt x="5683703" y="101161"/>
                </a:lnTo>
                <a:lnTo>
                  <a:pt x="5662689" y="60542"/>
                </a:lnTo>
                <a:lnTo>
                  <a:pt x="5630653" y="28525"/>
                </a:lnTo>
                <a:lnTo>
                  <a:pt x="5590041" y="7535"/>
                </a:lnTo>
                <a:lnTo>
                  <a:pt x="5543296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endParaRPr sz="1900" b="1">
              <a:solidFill>
                <a:schemeClr val="lt1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23183" y="1958085"/>
            <a:ext cx="5691505" cy="887730"/>
          </a:xfrm>
          <a:custGeom>
            <a:avLst/>
            <a:gdLst/>
            <a:ahLst/>
            <a:cxnLst/>
            <a:rect l="l" t="t" r="r" b="b"/>
            <a:pathLst>
              <a:path w="5691505" h="887730">
                <a:moveTo>
                  <a:pt x="5691251" y="147954"/>
                </a:moveTo>
                <a:lnTo>
                  <a:pt x="5691251" y="739521"/>
                </a:lnTo>
                <a:lnTo>
                  <a:pt x="5683703" y="786314"/>
                </a:lnTo>
                <a:lnTo>
                  <a:pt x="5662689" y="826933"/>
                </a:lnTo>
                <a:lnTo>
                  <a:pt x="5630653" y="858950"/>
                </a:lnTo>
                <a:lnTo>
                  <a:pt x="5590041" y="879940"/>
                </a:lnTo>
                <a:lnTo>
                  <a:pt x="5543296" y="887476"/>
                </a:lnTo>
                <a:lnTo>
                  <a:pt x="0" y="887476"/>
                </a:lnTo>
                <a:lnTo>
                  <a:pt x="0" y="0"/>
                </a:lnTo>
                <a:lnTo>
                  <a:pt x="5543296" y="0"/>
                </a:lnTo>
                <a:lnTo>
                  <a:pt x="5590041" y="7535"/>
                </a:lnTo>
                <a:lnTo>
                  <a:pt x="5630653" y="28525"/>
                </a:lnTo>
                <a:lnTo>
                  <a:pt x="5662689" y="60542"/>
                </a:lnTo>
                <a:lnTo>
                  <a:pt x="5683703" y="101161"/>
                </a:lnTo>
                <a:lnTo>
                  <a:pt x="5691251" y="147954"/>
                </a:lnTo>
                <a:close/>
              </a:path>
            </a:pathLst>
          </a:custGeom>
          <a:ln w="2540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58641" y="1954529"/>
            <a:ext cx="5572417" cy="1073627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0" marR="140970" indent="-114300" algn="just">
              <a:lnSpc>
                <a:spcPct val="86200"/>
              </a:lnSpc>
              <a:spcBef>
                <a:spcPts val="295"/>
              </a:spcBef>
              <a:buChar char="•"/>
              <a:tabLst>
                <a:tab pos="127000" algn="l"/>
              </a:tabLst>
            </a:pPr>
            <a:r>
              <a:rPr sz="1200" spc="-10" dirty="0">
                <a:latin typeface="Arial"/>
                <a:cs typeface="Arial"/>
              </a:rPr>
              <a:t>Разработать </a:t>
            </a:r>
            <a:r>
              <a:rPr sz="1200" spc="-5" dirty="0">
                <a:latin typeface="Arial"/>
                <a:cs typeface="Arial"/>
              </a:rPr>
              <a:t>максимально четкое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lang="ru-RU" sz="1200" spc="-10" dirty="0">
                <a:latin typeface="Arial"/>
                <a:cs typeface="Arial"/>
              </a:rPr>
              <a:t>непротиворечивое</a:t>
            </a:r>
            <a:r>
              <a:rPr sz="1200" spc="-10" dirty="0">
                <a:latin typeface="Arial"/>
                <a:cs typeface="Arial"/>
              </a:rPr>
              <a:t> определение </a:t>
            </a:r>
            <a:r>
              <a:rPr lang="ru-RU" sz="1200" spc="-10" dirty="0">
                <a:latin typeface="Arial"/>
                <a:cs typeface="Arial"/>
              </a:rPr>
              <a:t>для </a:t>
            </a:r>
            <a:r>
              <a:rPr lang="ru-RU" sz="1200" dirty="0">
                <a:latin typeface="Arial"/>
                <a:cs typeface="Arial"/>
              </a:rPr>
              <a:t>понятий «российский производитель</a:t>
            </a:r>
            <a:r>
              <a:rPr lang="ru-RU" sz="1200" spc="-10" dirty="0">
                <a:latin typeface="Arial"/>
                <a:cs typeface="Arial"/>
              </a:rPr>
              <a:t>» 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lang="ru-RU" sz="1200" dirty="0">
                <a:latin typeface="Arial"/>
                <a:cs typeface="Arial"/>
              </a:rPr>
              <a:t> «</a:t>
            </a:r>
            <a:r>
              <a:rPr sz="1200" dirty="0">
                <a:latin typeface="Arial"/>
                <a:cs typeface="Arial"/>
              </a:rPr>
              <a:t>российский </a:t>
            </a:r>
            <a:r>
              <a:rPr lang="ru-RU" sz="1200" dirty="0">
                <a:latin typeface="Arial"/>
                <a:cs typeface="Arial"/>
              </a:rPr>
              <a:t>продукт»</a:t>
            </a:r>
            <a:endParaRPr sz="1200" dirty="0">
              <a:latin typeface="Arial"/>
              <a:cs typeface="Arial"/>
            </a:endParaRPr>
          </a:p>
          <a:p>
            <a:pPr marL="127000" marR="5080" indent="-114300">
              <a:lnSpc>
                <a:spcPts val="1250"/>
              </a:lnSpc>
              <a:spcBef>
                <a:spcPts val="215"/>
              </a:spcBef>
              <a:buChar char="•"/>
              <a:tabLst>
                <a:tab pos="127000" algn="l"/>
              </a:tabLst>
            </a:pPr>
            <a:r>
              <a:rPr sz="1200" spc="-5" dirty="0">
                <a:latin typeface="Arial"/>
                <a:cs typeface="Arial"/>
              </a:rPr>
              <a:t>Внести </a:t>
            </a:r>
            <a:r>
              <a:rPr sz="1200" dirty="0">
                <a:latin typeface="Arial"/>
                <a:cs typeface="Arial"/>
              </a:rPr>
              <a:t>в ПП </a:t>
            </a:r>
            <a:r>
              <a:rPr sz="1200" spc="-5" dirty="0">
                <a:latin typeface="Arial"/>
                <a:cs typeface="Arial"/>
              </a:rPr>
              <a:t>РФ </a:t>
            </a:r>
            <a:r>
              <a:rPr sz="1200" dirty="0">
                <a:latin typeface="Arial"/>
                <a:cs typeface="Arial"/>
              </a:rPr>
              <a:t>№</a:t>
            </a:r>
            <a:r>
              <a:rPr lang="ru-RU" sz="1200" dirty="0">
                <a:latin typeface="Arial"/>
                <a:cs typeface="Arial"/>
              </a:rPr>
              <a:t>1</a:t>
            </a:r>
            <a:r>
              <a:rPr sz="1200" dirty="0">
                <a:latin typeface="Arial"/>
                <a:cs typeface="Arial"/>
              </a:rPr>
              <a:t>02</a:t>
            </a:r>
            <a:r>
              <a:rPr lang="ru-RU" sz="1200" dirty="0">
                <a:latin typeface="Arial"/>
                <a:cs typeface="Arial"/>
              </a:rPr>
              <a:t>, Приказ Минфина 126н, помимо Соглашения стран СНГ, </a:t>
            </a:r>
            <a:r>
              <a:rPr lang="ru-RU" sz="1200" spc="-5" dirty="0">
                <a:latin typeface="Arial"/>
                <a:cs typeface="Arial"/>
              </a:rPr>
              <a:t>отсылки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к ПП №719 </a:t>
            </a:r>
            <a:r>
              <a:rPr lang="ru-RU" sz="1200" dirty="0">
                <a:latin typeface="Arial"/>
                <a:cs typeface="Arial"/>
              </a:rPr>
              <a:t>и </a:t>
            </a:r>
            <a:r>
              <a:rPr lang="ru-RU" sz="1200" dirty="0" err="1">
                <a:latin typeface="Arial"/>
                <a:cs typeface="Arial"/>
              </a:rPr>
              <a:t>СПИКам</a:t>
            </a:r>
            <a:r>
              <a:rPr lang="ru-RU" sz="1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lang="ru-RU" sz="1200" dirty="0">
                <a:latin typeface="Arial"/>
                <a:cs typeface="Arial"/>
              </a:rPr>
              <a:t>части </a:t>
            </a:r>
            <a:r>
              <a:rPr lang="ru-RU" sz="1200" spc="-10" dirty="0">
                <a:latin typeface="Arial"/>
                <a:cs typeface="Arial"/>
              </a:rPr>
              <a:t>определения страны происхождения </a:t>
            </a:r>
            <a:r>
              <a:rPr lang="ru-RU" sz="1200" spc="-5" dirty="0">
                <a:latin typeface="Arial"/>
                <a:cs typeface="Arial"/>
              </a:rPr>
              <a:t>товара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для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МИ</a:t>
            </a:r>
            <a:endParaRPr lang="ru-RU" sz="1200" spc="-5" dirty="0">
              <a:latin typeface="Arial"/>
              <a:cs typeface="Arial"/>
            </a:endParaRPr>
          </a:p>
          <a:p>
            <a:pPr marL="127000" marR="5080" indent="-114300">
              <a:lnSpc>
                <a:spcPts val="1250"/>
              </a:lnSpc>
              <a:spcBef>
                <a:spcPts val="215"/>
              </a:spcBef>
              <a:buChar char="•"/>
              <a:tabLst>
                <a:tab pos="127000" algn="l"/>
              </a:tabLst>
            </a:pPr>
            <a:r>
              <a:rPr lang="ru-RU" sz="1200" spc="-5" dirty="0">
                <a:latin typeface="Arial"/>
                <a:cs typeface="Arial"/>
              </a:rPr>
              <a:t>Специализация законодательства по </a:t>
            </a:r>
            <a:r>
              <a:rPr lang="ru-RU" sz="1200" spc="-5" dirty="0" err="1">
                <a:latin typeface="Arial"/>
                <a:cs typeface="Arial"/>
              </a:rPr>
              <a:t>СПИКам</a:t>
            </a:r>
            <a:r>
              <a:rPr lang="ru-RU" sz="1200" spc="-5" dirty="0">
                <a:latin typeface="Arial"/>
                <a:cs typeface="Arial"/>
              </a:rPr>
              <a:t> отдельно для МИ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23183" y="3122929"/>
            <a:ext cx="5807875" cy="887730"/>
          </a:xfrm>
          <a:custGeom>
            <a:avLst/>
            <a:gdLst/>
            <a:ahLst/>
            <a:cxnLst/>
            <a:rect l="l" t="t" r="r" b="b"/>
            <a:pathLst>
              <a:path w="5691505" h="887729">
                <a:moveTo>
                  <a:pt x="5543296" y="0"/>
                </a:moveTo>
                <a:lnTo>
                  <a:pt x="0" y="0"/>
                </a:lnTo>
                <a:lnTo>
                  <a:pt x="0" y="887476"/>
                </a:lnTo>
                <a:lnTo>
                  <a:pt x="5543296" y="887476"/>
                </a:lnTo>
                <a:lnTo>
                  <a:pt x="5590041" y="879940"/>
                </a:lnTo>
                <a:lnTo>
                  <a:pt x="5630653" y="858950"/>
                </a:lnTo>
                <a:lnTo>
                  <a:pt x="5662689" y="826933"/>
                </a:lnTo>
                <a:lnTo>
                  <a:pt x="5683703" y="786314"/>
                </a:lnTo>
                <a:lnTo>
                  <a:pt x="5691251" y="739521"/>
                </a:lnTo>
                <a:lnTo>
                  <a:pt x="5691251" y="147955"/>
                </a:lnTo>
                <a:lnTo>
                  <a:pt x="5683703" y="101161"/>
                </a:lnTo>
                <a:lnTo>
                  <a:pt x="5662689" y="60542"/>
                </a:lnTo>
                <a:lnTo>
                  <a:pt x="5630653" y="28525"/>
                </a:lnTo>
                <a:lnTo>
                  <a:pt x="5590041" y="7535"/>
                </a:lnTo>
                <a:lnTo>
                  <a:pt x="5543296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endParaRPr sz="1900" b="1">
              <a:solidFill>
                <a:schemeClr val="lt1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123183" y="3122929"/>
            <a:ext cx="5691505" cy="887730"/>
          </a:xfrm>
          <a:custGeom>
            <a:avLst/>
            <a:gdLst/>
            <a:ahLst/>
            <a:cxnLst/>
            <a:rect l="l" t="t" r="r" b="b"/>
            <a:pathLst>
              <a:path w="5691505" h="887729">
                <a:moveTo>
                  <a:pt x="5691251" y="147955"/>
                </a:moveTo>
                <a:lnTo>
                  <a:pt x="5691251" y="739521"/>
                </a:lnTo>
                <a:lnTo>
                  <a:pt x="5683703" y="786314"/>
                </a:lnTo>
                <a:lnTo>
                  <a:pt x="5662689" y="826933"/>
                </a:lnTo>
                <a:lnTo>
                  <a:pt x="5630653" y="858950"/>
                </a:lnTo>
                <a:lnTo>
                  <a:pt x="5590041" y="879940"/>
                </a:lnTo>
                <a:lnTo>
                  <a:pt x="5543296" y="887476"/>
                </a:lnTo>
                <a:lnTo>
                  <a:pt x="0" y="887476"/>
                </a:lnTo>
                <a:lnTo>
                  <a:pt x="0" y="0"/>
                </a:lnTo>
                <a:lnTo>
                  <a:pt x="5543296" y="0"/>
                </a:lnTo>
                <a:lnTo>
                  <a:pt x="5590041" y="7535"/>
                </a:lnTo>
                <a:lnTo>
                  <a:pt x="5630653" y="28525"/>
                </a:lnTo>
                <a:lnTo>
                  <a:pt x="5662689" y="60542"/>
                </a:lnTo>
                <a:lnTo>
                  <a:pt x="5683703" y="101161"/>
                </a:lnTo>
                <a:lnTo>
                  <a:pt x="5691251" y="147955"/>
                </a:lnTo>
                <a:close/>
              </a:path>
            </a:pathLst>
          </a:custGeom>
          <a:ln w="2540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358640" y="3116438"/>
            <a:ext cx="5456047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" indent="-114300">
              <a:lnSpc>
                <a:spcPct val="100000"/>
              </a:lnSpc>
              <a:spcBef>
                <a:spcPts val="100"/>
              </a:spcBef>
              <a:buChar char="•"/>
              <a:tabLst>
                <a:tab pos="127000" algn="l"/>
              </a:tabLst>
            </a:pPr>
            <a:r>
              <a:rPr lang="ru-RU" sz="1200" spc="-5" dirty="0">
                <a:latin typeface="Arial"/>
                <a:cs typeface="Arial"/>
              </a:rPr>
              <a:t>Установление исчерпывающего Перечня требований для МИ</a:t>
            </a:r>
            <a:endParaRPr sz="1200" dirty="0">
              <a:latin typeface="Arial"/>
              <a:cs typeface="Arial"/>
            </a:endParaRPr>
          </a:p>
          <a:p>
            <a:pPr marL="127000" indent="-114300">
              <a:lnSpc>
                <a:spcPct val="100000"/>
              </a:lnSpc>
              <a:spcBef>
                <a:spcPts val="15"/>
              </a:spcBef>
              <a:buChar char="•"/>
              <a:tabLst>
                <a:tab pos="127000" algn="l"/>
              </a:tabLst>
            </a:pPr>
            <a:r>
              <a:rPr lang="ru-RU" sz="1200" spc="-10" dirty="0">
                <a:latin typeface="Arial"/>
                <a:cs typeface="Arial"/>
              </a:rPr>
              <a:t>Сближение системы ЕАЭС с международным регулированием, внедрение наилучших международных практик (отдельно для ин-</a:t>
            </a:r>
            <a:r>
              <a:rPr lang="ru-RU" sz="1200" spc="-10" dirty="0" err="1">
                <a:latin typeface="Arial"/>
                <a:cs typeface="Arial"/>
              </a:rPr>
              <a:t>витро</a:t>
            </a:r>
            <a:r>
              <a:rPr lang="ru-RU" sz="1200" spc="-10" dirty="0">
                <a:latin typeface="Arial"/>
                <a:cs typeface="Arial"/>
              </a:rPr>
              <a:t>)</a:t>
            </a:r>
          </a:p>
          <a:p>
            <a:pPr marL="127000" indent="-114300">
              <a:lnSpc>
                <a:spcPct val="100000"/>
              </a:lnSpc>
              <a:spcBef>
                <a:spcPts val="15"/>
              </a:spcBef>
              <a:buChar char="•"/>
              <a:tabLst>
                <a:tab pos="127000" algn="l"/>
              </a:tabLst>
            </a:pPr>
            <a:r>
              <a:rPr lang="ru-RU" sz="1200" spc="-10" dirty="0">
                <a:latin typeface="Arial"/>
                <a:cs typeface="Arial"/>
              </a:rPr>
              <a:t>Упрощение процедуры регистрации вообще, в том числе в части </a:t>
            </a:r>
            <a:r>
              <a:rPr lang="ru-RU" sz="1200" spc="-5" dirty="0">
                <a:latin typeface="Arial"/>
                <a:cs typeface="Arial"/>
              </a:rPr>
              <a:t>регистрации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локализуемых изделий</a:t>
            </a:r>
            <a:endParaRPr lang="ru-RU" sz="1200" spc="-10" dirty="0">
              <a:latin typeface="Arial"/>
              <a:cs typeface="Arial"/>
            </a:endParaRPr>
          </a:p>
          <a:p>
            <a:pPr marL="127000" indent="-114300">
              <a:lnSpc>
                <a:spcPct val="100000"/>
              </a:lnSpc>
              <a:spcBef>
                <a:spcPts val="15"/>
              </a:spcBef>
              <a:buChar char="•"/>
              <a:tabLst>
                <a:tab pos="127000" algn="l"/>
              </a:tabLst>
            </a:pPr>
            <a:endParaRPr sz="12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123183" y="4140176"/>
            <a:ext cx="5807875" cy="1275439"/>
          </a:xfrm>
          <a:custGeom>
            <a:avLst/>
            <a:gdLst/>
            <a:ahLst/>
            <a:cxnLst/>
            <a:rect l="l" t="t" r="r" b="b"/>
            <a:pathLst>
              <a:path w="5691505" h="887729">
                <a:moveTo>
                  <a:pt x="5691251" y="147955"/>
                </a:moveTo>
                <a:lnTo>
                  <a:pt x="5691251" y="739520"/>
                </a:lnTo>
                <a:lnTo>
                  <a:pt x="5683703" y="786314"/>
                </a:lnTo>
                <a:lnTo>
                  <a:pt x="5662689" y="826933"/>
                </a:lnTo>
                <a:lnTo>
                  <a:pt x="5630653" y="858950"/>
                </a:lnTo>
                <a:lnTo>
                  <a:pt x="5590041" y="879940"/>
                </a:lnTo>
                <a:lnTo>
                  <a:pt x="5543296" y="887476"/>
                </a:lnTo>
                <a:lnTo>
                  <a:pt x="0" y="887476"/>
                </a:lnTo>
                <a:lnTo>
                  <a:pt x="0" y="0"/>
                </a:lnTo>
                <a:lnTo>
                  <a:pt x="5543296" y="0"/>
                </a:lnTo>
                <a:lnTo>
                  <a:pt x="5590041" y="7535"/>
                </a:lnTo>
                <a:lnTo>
                  <a:pt x="5630653" y="28525"/>
                </a:lnTo>
                <a:lnTo>
                  <a:pt x="5662689" y="60542"/>
                </a:lnTo>
                <a:lnTo>
                  <a:pt x="5683703" y="101161"/>
                </a:lnTo>
                <a:lnTo>
                  <a:pt x="5691251" y="14795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540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358641" y="4127033"/>
            <a:ext cx="5572417" cy="14927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" indent="-114300">
              <a:lnSpc>
                <a:spcPct val="100000"/>
              </a:lnSpc>
              <a:spcBef>
                <a:spcPts val="100"/>
              </a:spcBef>
              <a:buChar char="•"/>
              <a:tabLst>
                <a:tab pos="127000" algn="l"/>
              </a:tabLst>
            </a:pPr>
            <a:r>
              <a:rPr lang="ru-RU" sz="1200" spc="-10" dirty="0">
                <a:latin typeface="Arial"/>
                <a:cs typeface="Arial"/>
              </a:rPr>
              <a:t>Льготное налогообложение для всего сырья/комплектующих, предназначенных для производства МИ. Упрощение процедуры получения данных налоговых льгот</a:t>
            </a:r>
          </a:p>
          <a:p>
            <a:pPr marL="127000" indent="-114300">
              <a:lnSpc>
                <a:spcPct val="100000"/>
              </a:lnSpc>
              <a:spcBef>
                <a:spcPts val="100"/>
              </a:spcBef>
              <a:buChar char="•"/>
              <a:tabLst>
                <a:tab pos="127000" algn="l"/>
              </a:tabLst>
            </a:pPr>
            <a:r>
              <a:rPr lang="ru-RU" sz="1200" spc="-5" dirty="0">
                <a:latin typeface="Arial"/>
                <a:cs typeface="Arial"/>
              </a:rPr>
              <a:t>Актуализация Перечня МИ для льготного налогообложения (ПП №1042, ПП №688)</a:t>
            </a:r>
          </a:p>
          <a:p>
            <a:pPr marL="127000" indent="-114300">
              <a:lnSpc>
                <a:spcPts val="1340"/>
              </a:lnSpc>
              <a:spcBef>
                <a:spcPts val="100"/>
              </a:spcBef>
              <a:buChar char="•"/>
              <a:tabLst>
                <a:tab pos="127000" algn="l"/>
              </a:tabLst>
            </a:pPr>
            <a:r>
              <a:rPr lang="ru-RU" sz="1200" spc="-10" dirty="0">
                <a:latin typeface="Arial"/>
                <a:cs typeface="Arial"/>
              </a:rPr>
              <a:t>Налоговые </a:t>
            </a:r>
            <a:r>
              <a:rPr lang="ru-RU" sz="1200" spc="-5" dirty="0">
                <a:latin typeface="Arial"/>
                <a:cs typeface="Arial"/>
              </a:rPr>
              <a:t>каникулы предприятиям, выпускающим</a:t>
            </a:r>
            <a:r>
              <a:rPr lang="ru-RU" sz="1200" spc="40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экспортно-</a:t>
            </a:r>
            <a:endParaRPr lang="ru-RU" sz="1200" dirty="0">
              <a:latin typeface="Arial"/>
              <a:cs typeface="Arial"/>
            </a:endParaRPr>
          </a:p>
          <a:p>
            <a:pPr marL="127000">
              <a:lnSpc>
                <a:spcPts val="1340"/>
              </a:lnSpc>
            </a:pPr>
            <a:r>
              <a:rPr lang="ru-RU" sz="1200" spc="-5" dirty="0">
                <a:latin typeface="Arial"/>
                <a:cs typeface="Arial"/>
              </a:rPr>
              <a:t>ориентированную </a:t>
            </a:r>
            <a:r>
              <a:rPr lang="ru-RU" sz="1200" spc="-10" dirty="0">
                <a:latin typeface="Arial"/>
                <a:cs typeface="Arial"/>
              </a:rPr>
              <a:t>высокотехнологичную</a:t>
            </a:r>
            <a:r>
              <a:rPr lang="ru-RU" sz="1200" spc="-5" dirty="0">
                <a:latin typeface="Arial"/>
                <a:cs typeface="Arial"/>
              </a:rPr>
              <a:t> продукцию</a:t>
            </a:r>
          </a:p>
          <a:p>
            <a:pPr marL="127000" indent="-114300">
              <a:lnSpc>
                <a:spcPct val="100000"/>
              </a:lnSpc>
              <a:spcBef>
                <a:spcPts val="100"/>
              </a:spcBef>
              <a:buChar char="•"/>
              <a:tabLst>
                <a:tab pos="127000" algn="l"/>
              </a:tabLst>
            </a:pPr>
            <a:endParaRPr lang="ru-RU" sz="1200" spc="-5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3183" y="5482589"/>
            <a:ext cx="5807875" cy="887730"/>
          </a:xfrm>
          <a:custGeom>
            <a:avLst/>
            <a:gdLst/>
            <a:ahLst/>
            <a:cxnLst/>
            <a:rect l="l" t="t" r="r" b="b"/>
            <a:pathLst>
              <a:path w="5691505" h="887729">
                <a:moveTo>
                  <a:pt x="5543296" y="0"/>
                </a:moveTo>
                <a:lnTo>
                  <a:pt x="0" y="0"/>
                </a:lnTo>
                <a:lnTo>
                  <a:pt x="0" y="887475"/>
                </a:lnTo>
                <a:lnTo>
                  <a:pt x="5543296" y="887475"/>
                </a:lnTo>
                <a:lnTo>
                  <a:pt x="5590041" y="879934"/>
                </a:lnTo>
                <a:lnTo>
                  <a:pt x="5630653" y="858934"/>
                </a:lnTo>
                <a:lnTo>
                  <a:pt x="5662689" y="826914"/>
                </a:lnTo>
                <a:lnTo>
                  <a:pt x="5683703" y="786310"/>
                </a:lnTo>
                <a:lnTo>
                  <a:pt x="5691251" y="739559"/>
                </a:lnTo>
                <a:lnTo>
                  <a:pt x="5691251" y="147891"/>
                </a:lnTo>
                <a:lnTo>
                  <a:pt x="5683703" y="101128"/>
                </a:lnTo>
                <a:lnTo>
                  <a:pt x="5662689" y="60528"/>
                </a:lnTo>
                <a:lnTo>
                  <a:pt x="5630653" y="28521"/>
                </a:lnTo>
                <a:lnTo>
                  <a:pt x="5590041" y="7535"/>
                </a:lnTo>
                <a:lnTo>
                  <a:pt x="5543296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rtlCol="0" anchor="ctr" anchorCtr="0">
            <a:noAutofit/>
          </a:bodyPr>
          <a:lstStyle/>
          <a:p>
            <a:pPr algn="ctr"/>
            <a:endParaRPr sz="1900" b="1">
              <a:solidFill>
                <a:schemeClr val="lt1"/>
              </a:solidFill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42270" y="5528564"/>
            <a:ext cx="5572417" cy="6796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171450">
              <a:lnSpc>
                <a:spcPts val="1340"/>
              </a:lnSpc>
              <a:buFont typeface="Arial" panose="020B0604020202020204" pitchFamily="34" charset="0"/>
              <a:buChar char="•"/>
            </a:pPr>
            <a:r>
              <a:rPr sz="1200" spc="-5" dirty="0">
                <a:latin typeface="Arial"/>
                <a:cs typeface="Arial"/>
              </a:rPr>
              <a:t>Расширение субсидирования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lang="ru-RU" sz="1200" spc="-10" dirty="0">
                <a:latin typeface="Arial"/>
                <a:cs typeface="Arial"/>
              </a:rPr>
              <a:t>облегчение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доступа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к</a:t>
            </a:r>
            <a:r>
              <a:rPr lang="ru-RU" sz="1200" dirty="0">
                <a:latin typeface="Arial"/>
                <a:cs typeface="Arial"/>
              </a:rPr>
              <a:t> </a:t>
            </a:r>
            <a:r>
              <a:rPr lang="ru-RU" sz="1200" spc="-10" dirty="0">
                <a:latin typeface="Arial"/>
                <a:cs typeface="Arial"/>
              </a:rPr>
              <a:t>государственным </a:t>
            </a:r>
            <a:r>
              <a:rPr lang="ru-RU" sz="1200" dirty="0">
                <a:latin typeface="Arial"/>
                <a:cs typeface="Arial"/>
              </a:rPr>
              <a:t>и </a:t>
            </a:r>
            <a:r>
              <a:rPr lang="ru-RU" sz="1200" spc="-10" dirty="0">
                <a:latin typeface="Arial"/>
                <a:cs typeface="Arial"/>
              </a:rPr>
              <a:t>негосударственным </a:t>
            </a:r>
            <a:r>
              <a:rPr lang="ru-RU" sz="1200" spc="-5" dirty="0">
                <a:latin typeface="Arial"/>
                <a:cs typeface="Arial"/>
              </a:rPr>
              <a:t>источникам финансирования </a:t>
            </a:r>
          </a:p>
          <a:p>
            <a:pPr marL="298450" indent="-171450">
              <a:lnSpc>
                <a:spcPts val="1340"/>
              </a:lnSpc>
              <a:buFont typeface="Arial" panose="020B0604020202020204" pitchFamily="34" charset="0"/>
              <a:buChar char="•"/>
            </a:pPr>
            <a:r>
              <a:rPr lang="ru-RU" sz="1200" spc="-5" dirty="0">
                <a:latin typeface="Arial"/>
                <a:cs typeface="Arial"/>
              </a:rPr>
              <a:t>Иные неналоговые преференции (инфраструктурные льготы)</a:t>
            </a:r>
          </a:p>
          <a:p>
            <a:pPr marL="298450" indent="-171450">
              <a:lnSpc>
                <a:spcPts val="1340"/>
              </a:lnSpc>
              <a:buFont typeface="Arial" panose="020B0604020202020204" pitchFamily="34" charset="0"/>
              <a:buChar char="•"/>
            </a:pPr>
            <a:r>
              <a:rPr lang="ru-RU" sz="1200" spc="-10" dirty="0">
                <a:latin typeface="Arial"/>
                <a:cs typeface="Arial"/>
              </a:rPr>
              <a:t> Упростить </a:t>
            </a:r>
            <a:r>
              <a:rPr lang="ru-RU" sz="1200" spc="-5" dirty="0">
                <a:latin typeface="Arial"/>
                <a:cs typeface="Arial"/>
              </a:rPr>
              <a:t>экспорт</a:t>
            </a:r>
            <a:r>
              <a:rPr lang="ru-RU" sz="1200" spc="-40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МИ (не зарегистрированные в РФ МИ)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3248025" y="199397"/>
            <a:ext cx="46534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C00000"/>
                </a:solidFill>
                <a:latin typeface="Book Antiqua" panose="02040602050305030304" pitchFamily="18" charset="0"/>
                <a:ea typeface="+mn-ea"/>
                <a:cs typeface="+mn-cs"/>
              </a:rPr>
              <a:t>Успех возможен!</a:t>
            </a:r>
          </a:p>
        </p:txBody>
      </p:sp>
      <p:pic>
        <p:nvPicPr>
          <p:cNvPr id="37" name="Picture 15" descr="IMEDA-logo-en.png">
            <a:extLst>
              <a:ext uri="{FF2B5EF4-FFF2-40B4-BE49-F238E27FC236}">
                <a16:creationId xmlns:a16="http://schemas.microsoft.com/office/drawing/2014/main" xmlns="" id="{0CCF5F37-B74E-4D30-A084-7EC0D68E6C6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919" y="90239"/>
            <a:ext cx="1348274" cy="685800"/>
          </a:xfrm>
          <a:prstGeom prst="rect">
            <a:avLst/>
          </a:prstGeom>
        </p:spPr>
      </p:pic>
      <p:sp>
        <p:nvSpPr>
          <p:cNvPr id="38" name="Rectangle 8">
            <a:extLst>
              <a:ext uri="{FF2B5EF4-FFF2-40B4-BE49-F238E27FC236}">
                <a16:creationId xmlns:a16="http://schemas.microsoft.com/office/drawing/2014/main" xmlns="" id="{2B04EC92-96E4-4D1D-AA91-A96FB5783131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22C5C625-09B9-4735-ACB0-B44626EF96DE}"/>
              </a:ext>
            </a:extLst>
          </p:cNvPr>
          <p:cNvGrpSpPr/>
          <p:nvPr/>
        </p:nvGrpSpPr>
        <p:grpSpPr>
          <a:xfrm>
            <a:off x="840371" y="1882041"/>
            <a:ext cx="2282812" cy="1021674"/>
            <a:chOff x="6347" y="1786157"/>
            <a:chExt cx="2282811" cy="1258038"/>
          </a:xfrm>
        </p:grpSpPr>
        <p:sp>
          <p:nvSpPr>
            <p:cNvPr id="40" name="Прямоугольник: скругленные углы 39">
              <a:extLst>
                <a:ext uri="{FF2B5EF4-FFF2-40B4-BE49-F238E27FC236}">
                  <a16:creationId xmlns:a16="http://schemas.microsoft.com/office/drawing/2014/main" xmlns="" id="{4CEFDF20-BCD8-4F97-9800-51294A33B545}"/>
                </a:ext>
              </a:extLst>
            </p:cNvPr>
            <p:cNvSpPr/>
            <p:nvPr/>
          </p:nvSpPr>
          <p:spPr>
            <a:xfrm>
              <a:off x="6347" y="1786157"/>
              <a:ext cx="2282811" cy="1258038"/>
            </a:xfrm>
            <a:prstGeom prst="roundRect">
              <a:avLst/>
            </a:prstGeom>
            <a:gradFill flip="none" rotWithShape="1">
              <a:gsLst>
                <a:gs pos="0">
                  <a:srgbClr val="1A6781"/>
                </a:gs>
                <a:gs pos="100000">
                  <a:srgbClr val="2ABADC"/>
                </a:gs>
              </a:gsLst>
              <a:lin ang="16200000" scaled="1"/>
              <a:tileRect/>
            </a:gradFill>
            <a:ln w="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65DCE77D-05D7-4C2E-886F-7269F21EB1C5}"/>
                </a:ext>
              </a:extLst>
            </p:cNvPr>
            <p:cNvSpPr txBox="1"/>
            <p:nvPr/>
          </p:nvSpPr>
          <p:spPr>
            <a:xfrm>
              <a:off x="35355" y="1874815"/>
              <a:ext cx="2159986" cy="11352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38100" rIns="76200" bIns="38100" numCol="1" spcCol="1270" rtlCol="0" anchor="ctr" anchorCtr="0">
              <a:noAutofit/>
            </a:bodyPr>
            <a:lstStyle/>
            <a:p>
              <a:pPr marL="0" lvl="0" indent="0" algn="ctr" defTabSz="4572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Законодательство</a:t>
              </a: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xmlns="" id="{AFAA4F11-0FB3-4551-AF99-10671183C63E}"/>
              </a:ext>
            </a:extLst>
          </p:cNvPr>
          <p:cNvGrpSpPr/>
          <p:nvPr/>
        </p:nvGrpSpPr>
        <p:grpSpPr>
          <a:xfrm>
            <a:off x="790261" y="3030220"/>
            <a:ext cx="2371263" cy="1021674"/>
            <a:chOff x="-82105" y="1786157"/>
            <a:chExt cx="2371263" cy="1258038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xmlns="" id="{98633CB2-E217-4C99-97C6-5D459056D747}"/>
                </a:ext>
              </a:extLst>
            </p:cNvPr>
            <p:cNvSpPr/>
            <p:nvPr/>
          </p:nvSpPr>
          <p:spPr>
            <a:xfrm>
              <a:off x="6347" y="1786157"/>
              <a:ext cx="2282811" cy="1258038"/>
            </a:xfrm>
            <a:prstGeom prst="roundRect">
              <a:avLst/>
            </a:prstGeom>
            <a:gradFill flip="none" rotWithShape="1">
              <a:gsLst>
                <a:gs pos="0">
                  <a:srgbClr val="1A6781"/>
                </a:gs>
                <a:gs pos="100000">
                  <a:srgbClr val="2ABADC"/>
                </a:gs>
              </a:gsLst>
              <a:lin ang="16200000" scaled="1"/>
              <a:tileRect/>
            </a:gradFill>
            <a:ln w="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EB95934F-DB2E-4BC5-8694-14AF3E3DBA5E}"/>
                </a:ext>
              </a:extLst>
            </p:cNvPr>
            <p:cNvSpPr txBox="1"/>
            <p:nvPr/>
          </p:nvSpPr>
          <p:spPr>
            <a:xfrm>
              <a:off x="-82105" y="1847569"/>
              <a:ext cx="2309851" cy="11352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38100" rIns="76200" bIns="38100" numCol="1" spcCol="1270" rtlCol="0" anchor="ctr" anchorCtr="0">
              <a:noAutofit/>
            </a:bodyPr>
            <a:lstStyle/>
            <a:p>
              <a:pPr marL="0" lvl="0" indent="0" algn="ctr" defTabSz="4572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kern="1200" dirty="0" err="1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Регуляторика</a:t>
              </a:r>
              <a:endParaRPr lang="ru-RU" b="1" kern="12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xmlns="" id="{98EF3CF1-ECB1-4FE9-A341-EB47C82E5F85}"/>
              </a:ext>
            </a:extLst>
          </p:cNvPr>
          <p:cNvGrpSpPr/>
          <p:nvPr/>
        </p:nvGrpSpPr>
        <p:grpSpPr>
          <a:xfrm>
            <a:off x="840371" y="4229873"/>
            <a:ext cx="2282812" cy="1021674"/>
            <a:chOff x="6347" y="1786157"/>
            <a:chExt cx="2282811" cy="1258038"/>
          </a:xfrm>
        </p:grpSpPr>
        <p:sp>
          <p:nvSpPr>
            <p:cNvPr id="49" name="Прямоугольник: скругленные углы 48">
              <a:extLst>
                <a:ext uri="{FF2B5EF4-FFF2-40B4-BE49-F238E27FC236}">
                  <a16:creationId xmlns:a16="http://schemas.microsoft.com/office/drawing/2014/main" xmlns="" id="{A928EAFB-7AE2-4274-9180-15F44F345924}"/>
                </a:ext>
              </a:extLst>
            </p:cNvPr>
            <p:cNvSpPr/>
            <p:nvPr/>
          </p:nvSpPr>
          <p:spPr>
            <a:xfrm>
              <a:off x="6347" y="1786157"/>
              <a:ext cx="2282811" cy="1258038"/>
            </a:xfrm>
            <a:prstGeom prst="roundRect">
              <a:avLst/>
            </a:prstGeom>
            <a:gradFill flip="none" rotWithShape="1">
              <a:gsLst>
                <a:gs pos="0">
                  <a:srgbClr val="1A6781"/>
                </a:gs>
                <a:gs pos="100000">
                  <a:srgbClr val="2ABADC"/>
                </a:gs>
              </a:gsLst>
              <a:lin ang="16200000" scaled="1"/>
              <a:tileRect/>
            </a:gradFill>
            <a:ln w="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8E8C4A2B-D8C7-4369-963E-14B4CCB1C78D}"/>
                </a:ext>
              </a:extLst>
            </p:cNvPr>
            <p:cNvSpPr txBox="1"/>
            <p:nvPr/>
          </p:nvSpPr>
          <p:spPr>
            <a:xfrm>
              <a:off x="86078" y="1952372"/>
              <a:ext cx="2159987" cy="9256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38100" rIns="76200" bIns="38100" numCol="1" spcCol="1270" rtlCol="0" anchor="ctr" anchorCtr="0">
              <a:noAutofit/>
            </a:bodyPr>
            <a:lstStyle/>
            <a:p>
              <a:pPr marL="0" lvl="0" indent="0" algn="ctr" defTabSz="4572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Налогообложение</a:t>
              </a: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xmlns="" id="{D26DAFED-73D8-4BC5-A08A-CE42202FD0CD}"/>
              </a:ext>
            </a:extLst>
          </p:cNvPr>
          <p:cNvGrpSpPr/>
          <p:nvPr/>
        </p:nvGrpSpPr>
        <p:grpSpPr>
          <a:xfrm>
            <a:off x="859529" y="5415616"/>
            <a:ext cx="2253802" cy="1021675"/>
            <a:chOff x="6347" y="1786157"/>
            <a:chExt cx="2282811" cy="1258038"/>
          </a:xfrm>
        </p:grpSpPr>
        <p:sp>
          <p:nvSpPr>
            <p:cNvPr id="52" name="Прямоугольник: скругленные углы 51">
              <a:extLst>
                <a:ext uri="{FF2B5EF4-FFF2-40B4-BE49-F238E27FC236}">
                  <a16:creationId xmlns:a16="http://schemas.microsoft.com/office/drawing/2014/main" xmlns="" id="{B550DC34-9B8B-46FF-8631-7B3DAEE0FA53}"/>
                </a:ext>
              </a:extLst>
            </p:cNvPr>
            <p:cNvSpPr/>
            <p:nvPr/>
          </p:nvSpPr>
          <p:spPr>
            <a:xfrm>
              <a:off x="6347" y="1786157"/>
              <a:ext cx="2282811" cy="1258038"/>
            </a:xfrm>
            <a:prstGeom prst="roundRect">
              <a:avLst/>
            </a:prstGeom>
            <a:gradFill flip="none" rotWithShape="1">
              <a:gsLst>
                <a:gs pos="0">
                  <a:srgbClr val="1A6781"/>
                </a:gs>
                <a:gs pos="100000">
                  <a:srgbClr val="2ABADC"/>
                </a:gs>
              </a:gsLst>
              <a:lin ang="16200000" scaled="1"/>
              <a:tileRect/>
            </a:gradFill>
            <a:ln w="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3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321476EA-FD85-49D9-AB92-1EE63AA2CA15}"/>
                </a:ext>
              </a:extLst>
            </p:cNvPr>
            <p:cNvSpPr txBox="1"/>
            <p:nvPr/>
          </p:nvSpPr>
          <p:spPr>
            <a:xfrm>
              <a:off x="67759" y="1847569"/>
              <a:ext cx="2159987" cy="11352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38100" rIns="76200" bIns="38100" numCol="1" spcCol="1270" rtlCol="0" anchor="ctr" anchorCtr="0">
              <a:noAutofit/>
            </a:bodyPr>
            <a:lstStyle/>
            <a:p>
              <a:pPr marL="0" lvl="0" indent="0" algn="ctr" defTabSz="4572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Иные меры поддержки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9001" y="944605"/>
            <a:ext cx="4416815" cy="2959376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ЕДИНЫЙ ГОЛОС МЕЖДУНАРОДНЫХ ПРОИЗВОДИТЕЛЕЙ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МЕДИЦИНСКИХ ИЗДЕЛИЙ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В РОССИИ</a:t>
            </a:r>
            <a:r>
              <a:rPr lang="en-US" sz="2400" b="1" i="1" dirty="0"/>
              <a:t/>
            </a:r>
            <a:br>
              <a:rPr lang="en-US" sz="2400" b="1" i="1" dirty="0"/>
            </a:br>
            <a:r>
              <a:rPr lang="en-US" sz="2400" b="1" i="1" dirty="0">
                <a:hlinkClick r:id="rId3"/>
              </a:rPr>
              <a:t>imeda@imeda.ru</a:t>
            </a:r>
            <a:r>
              <a:rPr lang="en-US" sz="2400" b="1" i="1" dirty="0"/>
              <a:t/>
            </a:r>
            <a:br>
              <a:rPr lang="en-US" sz="2400" b="1" i="1" dirty="0"/>
            </a:br>
            <a:r>
              <a:rPr lang="en-US" sz="2400" b="1" i="1" dirty="0">
                <a:hlinkClick r:id="rId4"/>
              </a:rPr>
              <a:t>www.imeda.ru</a:t>
            </a:r>
            <a:endParaRPr lang="ru-RU" sz="2400" b="1" i="1" dirty="0"/>
          </a:p>
        </p:txBody>
      </p:sp>
      <p:pic>
        <p:nvPicPr>
          <p:cNvPr id="16" name="Picture 15" descr="IMEDA-logo-e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9794" y="4377809"/>
            <a:ext cx="4876022" cy="2480191"/>
          </a:xfrm>
          <a:prstGeom prst="rect">
            <a:avLst/>
          </a:prstGeom>
        </p:spPr>
      </p:pic>
      <p:pic>
        <p:nvPicPr>
          <p:cNvPr id="11" name="Picture 10" descr="cover-pi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416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3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967977AB-45C3-4089-AEFC-23D57C708F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" t="37972" r="7240" b="29998"/>
          <a:stretch/>
        </p:blipFill>
        <p:spPr>
          <a:xfrm>
            <a:off x="3868275" y="6240246"/>
            <a:ext cx="1583740" cy="56726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6F05067C-EDB3-42CF-B08F-B3E353675A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94" y="6335417"/>
            <a:ext cx="1831709" cy="51865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554" y="2824183"/>
            <a:ext cx="905028" cy="61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xmlns="" id="{3382841A-BB7E-4D3B-8D92-6C3FECECEF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635" y="5314726"/>
            <a:ext cx="1214123" cy="6745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BF26D22-101F-4816-AEC1-FDE2BFAFE6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421" y="5146446"/>
            <a:ext cx="1250800" cy="12508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A544BC6-6FF4-4014-8621-0A3B42241C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929" y="4657842"/>
            <a:ext cx="1364418" cy="9488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1235" y="147935"/>
            <a:ext cx="6186669" cy="720644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IMEDA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 сегодня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" name="Picture 15" descr="IMEDA-logo-e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6096" y="146414"/>
            <a:ext cx="1348275" cy="68580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902" y="2406651"/>
            <a:ext cx="1019435" cy="39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Mölnlycke Health Care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78572" y="4804640"/>
            <a:ext cx="1544955" cy="46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400111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kern="0" dirty="0"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kern="0" dirty="0">
                <a:latin typeface="Arial" charset="0"/>
                <a:cs typeface="Arial" charset="0"/>
              </a:rPr>
              <a:t>  </a:t>
            </a:r>
            <a:r>
              <a:rPr lang="ru-RU" sz="2800" kern="0" dirty="0">
                <a:latin typeface="Arial" charset="0"/>
                <a:cs typeface="Arial" charset="0"/>
              </a:rPr>
              <a:t> </a:t>
            </a:r>
            <a:r>
              <a:rPr lang="ru-RU" kern="0" dirty="0">
                <a:latin typeface="Arial" charset="0"/>
                <a:cs typeface="Arial" charset="0"/>
              </a:rPr>
              <a:t>                                      </a:t>
            </a:r>
          </a:p>
        </p:txBody>
      </p:sp>
      <p:pic>
        <p:nvPicPr>
          <p:cNvPr id="27" name="Picture 3" descr="C:\Users\IMEDA\Documents\IMEDA\Разное\Members logos\bard-logo_mini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659" y="1809395"/>
            <a:ext cx="1185669" cy="29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IMEDA\Documents\IMEDA\Разное\Members logos\omron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24" y="5454126"/>
            <a:ext cx="1351985" cy="33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IMEDA\Documents\IMEDA\Разное\Members logos\Edwards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" y="4862479"/>
            <a:ext cx="755171" cy="101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39" y="1254208"/>
            <a:ext cx="1164595" cy="214285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44" y="3435892"/>
            <a:ext cx="1210199" cy="51865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099" y="1835406"/>
            <a:ext cx="1691680" cy="30415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887" y="3919900"/>
            <a:ext cx="1791440" cy="23890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703" y="3402589"/>
            <a:ext cx="2209492" cy="372852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014" y="3805890"/>
            <a:ext cx="1104065" cy="11528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805" y="3686646"/>
            <a:ext cx="883231" cy="117583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784" y="3408199"/>
            <a:ext cx="1691699" cy="3508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673" y="4166711"/>
            <a:ext cx="1283999" cy="4911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276" y="1134222"/>
            <a:ext cx="2068027" cy="4673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79" y="3880865"/>
            <a:ext cx="920189" cy="871759"/>
          </a:xfrm>
          <a:prstGeom prst="rect">
            <a:avLst/>
          </a:prstGeom>
        </p:spPr>
      </p:pic>
      <p:pic>
        <p:nvPicPr>
          <p:cNvPr id="29" name="Рисунок 28" descr="C:\Users\Владелец\Desktop\sysmex_logo.gif"/>
          <p:cNvPicPr/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58418" y="1723330"/>
            <a:ext cx="1320107" cy="43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932" y="974676"/>
            <a:ext cx="1761588" cy="880795"/>
          </a:xfrm>
          <a:prstGeom prst="rect">
            <a:avLst/>
          </a:prstGeom>
        </p:spPr>
      </p:pic>
      <p:pic>
        <p:nvPicPr>
          <p:cNvPr id="1030" name="Picture 6" descr="C:\Users\IMEDA\Documents\IMEDA\Разное\Members logos\johnson-johnson-logo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471" y="1096756"/>
            <a:ext cx="2163380" cy="59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Beckman Coulter Logo">
            <a:hlinkClick r:id="rId28"/>
          </p:cNvPr>
          <p:cNvPicPr/>
          <p:nvPr/>
        </p:nvPicPr>
        <p:blipFill>
          <a:blip r:embed="rId29" r:link="rId30" cstate="print"/>
          <a:srcRect/>
          <a:stretch>
            <a:fillRect/>
          </a:stretch>
        </p:blipFill>
        <p:spPr bwMode="auto">
          <a:xfrm>
            <a:off x="4986825" y="4786778"/>
            <a:ext cx="1162305" cy="55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808" y="2319397"/>
            <a:ext cx="1823983" cy="3558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745" y="2591971"/>
            <a:ext cx="1597091" cy="91262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2BF5731C-76F2-4517-B17B-0C05745526D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041" y="6253199"/>
            <a:ext cx="1469729" cy="44091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E0E39A74-1B22-4DD2-8FE8-3AA5B80B9C1B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02" y="2815517"/>
            <a:ext cx="955256" cy="51743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4639200-BC25-4BBF-B3AA-A2300961DCAF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35" y="4046802"/>
            <a:ext cx="760056" cy="730947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7FAF7C8-4BFE-47EC-83B9-E4177FA91323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786" y="1757261"/>
            <a:ext cx="1587115" cy="3396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96" y="2661850"/>
            <a:ext cx="1273416" cy="646657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002" y="3868262"/>
            <a:ext cx="1336251" cy="3636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5" y="1006450"/>
            <a:ext cx="1335359" cy="59477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8A3A753-2A76-4270-A22C-2C69B069A995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09" y="5962611"/>
            <a:ext cx="1387737" cy="22960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D9B52057-F514-43E1-BC29-D6C998575BD9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516" y="3854633"/>
            <a:ext cx="841677" cy="841677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D4F77F6B-2FED-4538-A8E5-BFAAC0F42764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578" y="5307867"/>
            <a:ext cx="1007772" cy="5343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426" y="1822044"/>
            <a:ext cx="1788331" cy="3496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184" y="2259673"/>
            <a:ext cx="1990847" cy="556064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C928F4C2-1E07-4C27-86F1-9026B800D65D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444" y="2378953"/>
            <a:ext cx="1913828" cy="26511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E12649AC-DA85-4487-BC39-CE63687D14DE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569" y="2702821"/>
            <a:ext cx="2521652" cy="712437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09" y="3308506"/>
            <a:ext cx="955256" cy="51743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262" y="3408199"/>
            <a:ext cx="1387737" cy="331024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52" y="2229438"/>
            <a:ext cx="1232557" cy="536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017" y="4662548"/>
            <a:ext cx="1349458" cy="939446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65" y="4368236"/>
            <a:ext cx="2008296" cy="269112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7DE98811-7A73-4DCD-BC6C-B47AE2688FE9}"/>
              </a:ext>
            </a:extLst>
          </p:cNvPr>
          <p:cNvPicPr/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31" y="6333511"/>
            <a:ext cx="1590731" cy="44092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5C6C97DF-85DA-44DE-913F-496755E26204}"/>
              </a:ext>
            </a:extLst>
          </p:cNvPr>
          <p:cNvPicPr/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906" y="5472464"/>
            <a:ext cx="1609864" cy="453207"/>
          </a:xfrm>
          <a:prstGeom prst="rect">
            <a:avLst/>
          </a:prstGeom>
        </p:spPr>
      </p:pic>
      <p:sp>
        <p:nvSpPr>
          <p:cNvPr id="60" name="Rectangle 8">
            <a:extLst>
              <a:ext uri="{FF2B5EF4-FFF2-40B4-BE49-F238E27FC236}">
                <a16:creationId xmlns:a16="http://schemas.microsoft.com/office/drawing/2014/main" xmlns="" id="{CCA4290A-9579-43F7-9B2F-1AD4424A3656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10C3907B-15F1-4D23-A0CE-AFD0340DDDBA}"/>
              </a:ext>
            </a:extLst>
          </p:cNvPr>
          <p:cNvPicPr/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866" y="5972314"/>
            <a:ext cx="3004168" cy="2464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7448546" y="4844119"/>
            <a:ext cx="1500165" cy="5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Рисунок 3">
            <a:extLst>
              <a:ext uri="{FF2B5EF4-FFF2-40B4-BE49-F238E27FC236}">
                <a16:creationId xmlns:a16="http://schemas.microsoft.com/office/drawing/2014/main" xmlns="" id="{2A31FD19-B782-4339-A7E0-C2E496787DE1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clrChange>
              <a:clrFrom>
                <a:srgbClr val="FED00B"/>
              </a:clrFrom>
              <a:clrTo>
                <a:srgbClr val="FED00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7" t="29205" r="16267" b="28836"/>
          <a:stretch>
            <a:fillRect/>
          </a:stretch>
        </p:blipFill>
        <p:spPr bwMode="auto">
          <a:xfrm>
            <a:off x="2584132" y="5894486"/>
            <a:ext cx="1623263" cy="35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Рисунок 2">
            <a:extLst>
              <a:ext uri="{FF2B5EF4-FFF2-40B4-BE49-F238E27FC236}">
                <a16:creationId xmlns:a16="http://schemas.microsoft.com/office/drawing/2014/main" xmlns="" id="{D39A0801-0887-4994-8BB8-931370B2A5C9}"/>
              </a:ext>
            </a:extLst>
          </p:cNvPr>
          <p:cNvPicPr>
            <a:picLocks noChangeAspect="1"/>
          </p:cNvPicPr>
          <p:nvPr/>
        </p:nvPicPr>
        <p:blipFill>
          <a:blip r:embed="rId5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 b="21948"/>
          <a:stretch>
            <a:fillRect/>
          </a:stretch>
        </p:blipFill>
        <p:spPr bwMode="auto">
          <a:xfrm>
            <a:off x="5695946" y="6253199"/>
            <a:ext cx="1752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5943D3AA-E8A4-447E-9955-7BE81AD73870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4" y="5959138"/>
            <a:ext cx="1588258" cy="30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2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IMEDA-logo-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52400"/>
            <a:ext cx="1348274" cy="685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38817" y="181433"/>
            <a:ext cx="61955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Ключевые характеристики российского рынка МИ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86D80A7F-C51A-4376-9195-C83F8C63645C}"/>
              </a:ext>
            </a:extLst>
          </p:cNvPr>
          <p:cNvGrpSpPr/>
          <p:nvPr/>
        </p:nvGrpSpPr>
        <p:grpSpPr>
          <a:xfrm>
            <a:off x="727140" y="1614298"/>
            <a:ext cx="3844859" cy="806201"/>
            <a:chOff x="536374" y="17411"/>
            <a:chExt cx="5909077" cy="488758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D1760D16-4453-4731-82B4-27C6180F3399}"/>
                </a:ext>
              </a:extLst>
            </p:cNvPr>
            <p:cNvSpPr/>
            <p:nvPr/>
          </p:nvSpPr>
          <p:spPr>
            <a:xfrm>
              <a:off x="536374" y="17411"/>
              <a:ext cx="5909077" cy="48875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6A22FD4D-1E18-4598-8FEF-853DBD76814E}"/>
                </a:ext>
              </a:extLst>
            </p:cNvPr>
            <p:cNvSpPr txBox="1"/>
            <p:nvPr/>
          </p:nvSpPr>
          <p:spPr>
            <a:xfrm>
              <a:off x="536374" y="134389"/>
              <a:ext cx="5909077" cy="27541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СВОБОДНОЕ ЦЕНООБРАЗОВАНИЕ, ОТСУТСТВИЕ КЛАССИЧЕСКОГО </a:t>
              </a:r>
              <a:r>
                <a:rPr lang="en-US" sz="1400" b="1" dirty="0">
                  <a:solidFill>
                    <a:srgbClr val="44546A">
                      <a:lumMod val="50000"/>
                    </a:srgbClr>
                  </a:solidFill>
                </a:rPr>
                <a:t>REIMBURSEMENT</a:t>
              </a:r>
              <a:endParaRPr lang="ru-RU" sz="1400" b="1" dirty="0">
                <a:solidFill>
                  <a:srgbClr val="44546A">
                    <a:lumMod val="50000"/>
                  </a:srgbClr>
                </a:solidFill>
              </a:endParaRP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1F926960-69B8-41C2-B7D4-85F75D39D186}"/>
              </a:ext>
            </a:extLst>
          </p:cNvPr>
          <p:cNvGrpSpPr/>
          <p:nvPr/>
        </p:nvGrpSpPr>
        <p:grpSpPr>
          <a:xfrm>
            <a:off x="727140" y="3582610"/>
            <a:ext cx="3844859" cy="804559"/>
            <a:chOff x="536374" y="17411"/>
            <a:chExt cx="5909077" cy="488758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A1B14BEA-4260-4750-A903-BC6DE4AC6EF5}"/>
                </a:ext>
              </a:extLst>
            </p:cNvPr>
            <p:cNvSpPr/>
            <p:nvPr/>
          </p:nvSpPr>
          <p:spPr>
            <a:xfrm>
              <a:off x="536374" y="17411"/>
              <a:ext cx="5909077" cy="48875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80918DA-060C-404F-8975-FB2CEF133D65}"/>
                </a:ext>
              </a:extLst>
            </p:cNvPr>
            <p:cNvSpPr txBox="1"/>
            <p:nvPr/>
          </p:nvSpPr>
          <p:spPr>
            <a:xfrm>
              <a:off x="1005356" y="163588"/>
              <a:ext cx="4799166" cy="26038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ОТСУТСТВИЕ НАДЁЖНЫХ ИСТОЧНИКОВ ОЦЕНКИ РЫНКА, РОСТА, ЕГО ПОТЕНЦИАЛА И ДИНАМИКИ РАЗВИТИЯ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BA5992A2-8177-48B4-901E-19B28AC5AFAC}"/>
              </a:ext>
            </a:extLst>
          </p:cNvPr>
          <p:cNvGrpSpPr/>
          <p:nvPr/>
        </p:nvGrpSpPr>
        <p:grpSpPr>
          <a:xfrm>
            <a:off x="746198" y="4552912"/>
            <a:ext cx="3844859" cy="822126"/>
            <a:chOff x="536374" y="17411"/>
            <a:chExt cx="5909077" cy="488758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98C472E5-BFA6-41A7-8F3B-E1E71AA77D81}"/>
                </a:ext>
              </a:extLst>
            </p:cNvPr>
            <p:cNvSpPr/>
            <p:nvPr/>
          </p:nvSpPr>
          <p:spPr>
            <a:xfrm>
              <a:off x="536374" y="17411"/>
              <a:ext cx="5909077" cy="48875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7358140B-A01A-47BE-9DA0-F0E41AEA28FD}"/>
                </a:ext>
              </a:extLst>
            </p:cNvPr>
            <p:cNvSpPr txBox="1"/>
            <p:nvPr/>
          </p:nvSpPr>
          <p:spPr>
            <a:xfrm>
              <a:off x="695601" y="17412"/>
              <a:ext cx="5280868" cy="48131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dirty="0">
                <a:solidFill>
                  <a:srgbClr val="44546A">
                    <a:lumMod val="50000"/>
                  </a:srgbClr>
                </a:solidFill>
              </a:endParaRP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НЕОПРЕДЕЛЁННОСТЬ НОРМАТИВНО-ПРАВОВОЙ БАЗЫ И ВЫСОКАЯ 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СКОРОСТЬ ЕЁ ИЗМЕНЕНИЙ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400" b="1" kern="1200" dirty="0"/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7C7202CD-6F46-48C2-92DC-A1CA8B3E741D}"/>
              </a:ext>
            </a:extLst>
          </p:cNvPr>
          <p:cNvGrpSpPr/>
          <p:nvPr/>
        </p:nvGrpSpPr>
        <p:grpSpPr>
          <a:xfrm>
            <a:off x="727140" y="2591645"/>
            <a:ext cx="3844859" cy="804559"/>
            <a:chOff x="536374" y="17411"/>
            <a:chExt cx="5909077" cy="488758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82B8E2E-3EF5-4B21-9DF8-501EB05B1C48}"/>
                </a:ext>
              </a:extLst>
            </p:cNvPr>
            <p:cNvSpPr/>
            <p:nvPr/>
          </p:nvSpPr>
          <p:spPr>
            <a:xfrm>
              <a:off x="536374" y="17411"/>
              <a:ext cx="5909077" cy="48875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388953E-A3D3-41EF-A921-20C383600360}"/>
                </a:ext>
              </a:extLst>
            </p:cNvPr>
            <p:cNvSpPr txBox="1"/>
            <p:nvPr/>
          </p:nvSpPr>
          <p:spPr>
            <a:xfrm>
              <a:off x="755235" y="153942"/>
              <a:ext cx="5424463" cy="27597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СЛОЖНЫЙ МЕХАНИЗМ ВЫВОДА НОВОЙ ПРОДУКЦИИ НА РЫНОК. Отсутствие автоматического признания </a:t>
              </a:r>
              <a:r>
                <a:rPr lang="en-US" sz="1400" b="1" dirty="0">
                  <a:solidFill>
                    <a:srgbClr val="44546A">
                      <a:lumMod val="50000"/>
                    </a:srgbClr>
                  </a:solidFill>
                </a:rPr>
                <a:t>CE, FDA </a:t>
              </a:r>
              <a:r>
                <a:rPr lang="ru-RU" sz="1400" b="1" dirty="0">
                  <a:solidFill>
                    <a:srgbClr val="44546A">
                      <a:lumMod val="50000"/>
                    </a:srgbClr>
                  </a:solidFill>
                </a:rPr>
                <a:t>и т.д.</a:t>
              </a:r>
              <a:endParaRPr lang="ru-RU" sz="1600" b="1" dirty="0">
                <a:solidFill>
                  <a:srgbClr val="44546A">
                    <a:lumMod val="50000"/>
                  </a:srgbClr>
                </a:solidFill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5041A366-BE3D-4190-BB6E-C65F312193CA}"/>
              </a:ext>
            </a:extLst>
          </p:cNvPr>
          <p:cNvGrpSpPr/>
          <p:nvPr/>
        </p:nvGrpSpPr>
        <p:grpSpPr>
          <a:xfrm>
            <a:off x="727140" y="5525444"/>
            <a:ext cx="3863917" cy="822126"/>
            <a:chOff x="536374" y="17411"/>
            <a:chExt cx="5909077" cy="48875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5EDE9F3A-8F08-42C0-85C7-4C5B61E48FD0}"/>
                </a:ext>
              </a:extLst>
            </p:cNvPr>
            <p:cNvSpPr/>
            <p:nvPr/>
          </p:nvSpPr>
          <p:spPr>
            <a:xfrm>
              <a:off x="536374" y="17411"/>
              <a:ext cx="5909077" cy="4887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0D7D581A-DB38-4DA9-80CC-E0C80D45395E}"/>
                </a:ext>
              </a:extLst>
            </p:cNvPr>
            <p:cNvSpPr txBox="1"/>
            <p:nvPr/>
          </p:nvSpPr>
          <p:spPr>
            <a:xfrm>
              <a:off x="723959" y="129960"/>
              <a:ext cx="5427902" cy="37620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/>
              <a:r>
                <a:rPr lang="ru-RU" sz="1400" b="1" dirty="0">
                  <a:solidFill>
                    <a:schemeClr val="tx2">
                      <a:lumMod val="50000"/>
                    </a:schemeClr>
                  </a:solidFill>
                </a:rPr>
                <a:t>ВЫСОКАЯ ЗАВИСИМОСТЬ ОТ ГОСУДАРСТВЕННОГО ЗАКАЗЧИКА</a:t>
              </a:r>
              <a:r>
                <a:rPr lang="ru-RU" sz="1200" b="1" dirty="0">
                  <a:solidFill>
                    <a:schemeClr val="tx2">
                      <a:lumMod val="50000"/>
                    </a:schemeClr>
                  </a:solidFill>
                </a:rPr>
                <a:t> (ДО 80% ВСЕГО РЫНКА, ПО НЕКОТОРЫМ СЕГМЕНТАМ - 100%)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400" b="1" kern="1200" dirty="0"/>
            </a:p>
          </p:txBody>
        </p:sp>
      </p:grpSp>
      <p:pic>
        <p:nvPicPr>
          <p:cNvPr id="21" name="Picture 2" descr="http://svidetel24.info/wp-content/uploads/2014/10/098090.jpg">
            <a:extLst>
              <a:ext uri="{FF2B5EF4-FFF2-40B4-BE49-F238E27FC236}">
                <a16:creationId xmlns:a16="http://schemas.microsoft.com/office/drawing/2014/main" xmlns="" id="{4C13EF0D-EA72-4483-92E2-F742D6B3D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r="27430"/>
          <a:stretch/>
        </p:blipFill>
        <p:spPr bwMode="auto">
          <a:xfrm>
            <a:off x="4765739" y="1614298"/>
            <a:ext cx="4099576" cy="47332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939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A94A7661-7216-4B07-AB98-4301A7101E22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15" descr="IMEDA-logo-en.png">
            <a:extLst>
              <a:ext uri="{FF2B5EF4-FFF2-40B4-BE49-F238E27FC236}">
                <a16:creationId xmlns:a16="http://schemas.microsoft.com/office/drawing/2014/main" xmlns="" id="{1754DE39-BDFD-4CF5-A474-E6BF8E6BD69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244" y="160421"/>
            <a:ext cx="1348274" cy="6858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0F5D81A-BE3A-4635-8143-5EF7AA572334}"/>
              </a:ext>
            </a:extLst>
          </p:cNvPr>
          <p:cNvSpPr/>
          <p:nvPr/>
        </p:nvSpPr>
        <p:spPr>
          <a:xfrm>
            <a:off x="2052568" y="160421"/>
            <a:ext cx="6972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Регуляторное пространство в РФ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0D3B0F7E-2109-4934-B5BA-611F8E5FBB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1662991"/>
              </p:ext>
            </p:extLst>
          </p:nvPr>
        </p:nvGraphicFramePr>
        <p:xfrm>
          <a:off x="2128768" y="1968500"/>
          <a:ext cx="5119757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Выноска: стрелка вниз 8">
            <a:extLst>
              <a:ext uri="{FF2B5EF4-FFF2-40B4-BE49-F238E27FC236}">
                <a16:creationId xmlns:a16="http://schemas.microsoft.com/office/drawing/2014/main" xmlns="" id="{15EF17AE-EB27-4F71-A5E4-4E209DE1E0B0}"/>
              </a:ext>
            </a:extLst>
          </p:cNvPr>
          <p:cNvSpPr/>
          <p:nvPr/>
        </p:nvSpPr>
        <p:spPr>
          <a:xfrm>
            <a:off x="3729331" y="1014368"/>
            <a:ext cx="1266075" cy="983191"/>
          </a:xfrm>
          <a:prstGeom prst="downArrowCallout">
            <a:avLst>
              <a:gd name="adj1" fmla="val 14688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1311AC2-04B5-4B3D-BA11-7D9C283D38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564" y="1128957"/>
            <a:ext cx="398407" cy="4359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3BED5EF-6522-4EDD-9D2E-753A3C2E8B4B}"/>
              </a:ext>
            </a:extLst>
          </p:cNvPr>
          <p:cNvSpPr txBox="1"/>
          <p:nvPr/>
        </p:nvSpPr>
        <p:spPr>
          <a:xfrm>
            <a:off x="4115484" y="1092312"/>
            <a:ext cx="863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Минфин </a:t>
            </a:r>
          </a:p>
          <a:p>
            <a:pPr algn="ctr"/>
            <a:r>
              <a:rPr lang="ru-RU" sz="1400" dirty="0"/>
              <a:t>России</a:t>
            </a:r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:a16="http://schemas.microsoft.com/office/drawing/2014/main" xmlns="" id="{93982526-EBE6-442F-AD78-493A5851CA14}"/>
              </a:ext>
            </a:extLst>
          </p:cNvPr>
          <p:cNvSpPr/>
          <p:nvPr/>
        </p:nvSpPr>
        <p:spPr>
          <a:xfrm rot="19353302">
            <a:off x="2144941" y="1508140"/>
            <a:ext cx="1401619" cy="1070220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Выноска: стрелка вниз 10">
            <a:extLst>
              <a:ext uri="{FF2B5EF4-FFF2-40B4-BE49-F238E27FC236}">
                <a16:creationId xmlns:a16="http://schemas.microsoft.com/office/drawing/2014/main" xmlns="" id="{D83F3D79-C108-4B9B-8BB5-6653909F95C1}"/>
              </a:ext>
            </a:extLst>
          </p:cNvPr>
          <p:cNvSpPr/>
          <p:nvPr/>
        </p:nvSpPr>
        <p:spPr>
          <a:xfrm rot="15794965">
            <a:off x="1653682" y="2695458"/>
            <a:ext cx="1266075" cy="1087196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Выноска: стрелка вниз 11">
            <a:extLst>
              <a:ext uri="{FF2B5EF4-FFF2-40B4-BE49-F238E27FC236}">
                <a16:creationId xmlns:a16="http://schemas.microsoft.com/office/drawing/2014/main" xmlns="" id="{D41A5C88-C831-4C83-8235-3D0CA078DAD6}"/>
              </a:ext>
            </a:extLst>
          </p:cNvPr>
          <p:cNvSpPr/>
          <p:nvPr/>
        </p:nvSpPr>
        <p:spPr>
          <a:xfrm rot="14364908">
            <a:off x="1742266" y="4116359"/>
            <a:ext cx="1436976" cy="1167659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Выноска: стрелка вниз 12">
            <a:extLst>
              <a:ext uri="{FF2B5EF4-FFF2-40B4-BE49-F238E27FC236}">
                <a16:creationId xmlns:a16="http://schemas.microsoft.com/office/drawing/2014/main" xmlns="" id="{AAA112A1-F829-45F8-913C-AFDC67B77417}"/>
              </a:ext>
            </a:extLst>
          </p:cNvPr>
          <p:cNvSpPr/>
          <p:nvPr/>
        </p:nvSpPr>
        <p:spPr>
          <a:xfrm rot="9885976">
            <a:off x="4814828" y="5228189"/>
            <a:ext cx="1543897" cy="1094763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Выноска: стрелка вниз 13">
            <a:extLst>
              <a:ext uri="{FF2B5EF4-FFF2-40B4-BE49-F238E27FC236}">
                <a16:creationId xmlns:a16="http://schemas.microsoft.com/office/drawing/2014/main" xmlns="" id="{76AF8288-AC01-4DF2-8115-7F724E81343D}"/>
              </a:ext>
            </a:extLst>
          </p:cNvPr>
          <p:cNvSpPr/>
          <p:nvPr/>
        </p:nvSpPr>
        <p:spPr>
          <a:xfrm rot="7925059">
            <a:off x="6187095" y="4438050"/>
            <a:ext cx="1635089" cy="1044432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Выноска: стрелка вниз 14">
            <a:extLst>
              <a:ext uri="{FF2B5EF4-FFF2-40B4-BE49-F238E27FC236}">
                <a16:creationId xmlns:a16="http://schemas.microsoft.com/office/drawing/2014/main" xmlns="" id="{EB393A30-C95C-4A8C-8902-C80F24E98A84}"/>
              </a:ext>
            </a:extLst>
          </p:cNvPr>
          <p:cNvSpPr/>
          <p:nvPr/>
        </p:nvSpPr>
        <p:spPr>
          <a:xfrm rot="4645158">
            <a:off x="6784412" y="3005019"/>
            <a:ext cx="1266075" cy="1167659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Выноска: стрелка вниз 15">
            <a:extLst>
              <a:ext uri="{FF2B5EF4-FFF2-40B4-BE49-F238E27FC236}">
                <a16:creationId xmlns:a16="http://schemas.microsoft.com/office/drawing/2014/main" xmlns="" id="{99021771-A7AE-4828-B10A-38CC8CF63846}"/>
              </a:ext>
            </a:extLst>
          </p:cNvPr>
          <p:cNvSpPr/>
          <p:nvPr/>
        </p:nvSpPr>
        <p:spPr>
          <a:xfrm rot="2533526">
            <a:off x="5654452" y="1748093"/>
            <a:ext cx="1718959" cy="1034966"/>
          </a:xfrm>
          <a:prstGeom prst="downArrowCallout">
            <a:avLst>
              <a:gd name="adj1" fmla="val 8701"/>
              <a:gd name="adj2" fmla="val 25000"/>
              <a:gd name="adj3" fmla="val 25000"/>
              <a:gd name="adj4" fmla="val 64977"/>
            </a:avLst>
          </a:prstGeom>
          <a:ln>
            <a:solidFill>
              <a:schemeClr val="tx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B2E8C31-4040-43A0-ABAA-6881DE80AA32}"/>
              </a:ext>
            </a:extLst>
          </p:cNvPr>
          <p:cNvSpPr txBox="1"/>
          <p:nvPr/>
        </p:nvSpPr>
        <p:spPr>
          <a:xfrm rot="2534319">
            <a:off x="6147811" y="2074612"/>
            <a:ext cx="140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Минобрнауки</a:t>
            </a:r>
          </a:p>
          <a:p>
            <a:pPr algn="ctr"/>
            <a:r>
              <a:rPr lang="ru-RU" sz="1400" dirty="0"/>
              <a:t>России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58EBBA1-ED00-4F47-AEBD-4D2C60EFD622}"/>
              </a:ext>
            </a:extLst>
          </p:cNvPr>
          <p:cNvSpPr txBox="1"/>
          <p:nvPr/>
        </p:nvSpPr>
        <p:spPr>
          <a:xfrm rot="4666920">
            <a:off x="6806775" y="3450990"/>
            <a:ext cx="1180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Росстандарт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CE25FE9-5836-4885-B7FC-FF6A7A5BBAE4}"/>
              </a:ext>
            </a:extLst>
          </p:cNvPr>
          <p:cNvSpPr txBox="1"/>
          <p:nvPr/>
        </p:nvSpPr>
        <p:spPr>
          <a:xfrm rot="8513763" flipV="1">
            <a:off x="2079022" y="1817270"/>
            <a:ext cx="979236" cy="521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Минздрав РФ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093DCB6-C89D-4055-AD80-A51CB500E6A9}"/>
              </a:ext>
            </a:extLst>
          </p:cNvPr>
          <p:cNvSpPr txBox="1"/>
          <p:nvPr/>
        </p:nvSpPr>
        <p:spPr>
          <a:xfrm rot="15792803">
            <a:off x="1669828" y="2754888"/>
            <a:ext cx="751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ФАС</a:t>
            </a:r>
          </a:p>
          <a:p>
            <a:pPr algn="ctr"/>
            <a:r>
              <a:rPr lang="ru-RU" sz="1400" dirty="0"/>
              <a:t>России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1F96B56-B2AF-4DAE-8545-D757D1339271}"/>
              </a:ext>
            </a:extLst>
          </p:cNvPr>
          <p:cNvSpPr txBox="1"/>
          <p:nvPr/>
        </p:nvSpPr>
        <p:spPr>
          <a:xfrm rot="14451250">
            <a:off x="1735914" y="4558311"/>
            <a:ext cx="1474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Росздравнадзор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2C3FF35-39BC-41D8-99BF-B8ED98E4CCD0}"/>
              </a:ext>
            </a:extLst>
          </p:cNvPr>
          <p:cNvSpPr txBox="1"/>
          <p:nvPr/>
        </p:nvSpPr>
        <p:spPr>
          <a:xfrm rot="7868181">
            <a:off x="6411467" y="4990626"/>
            <a:ext cx="1283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Минпромторг России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1E67631-83BC-4459-A9BD-CE95CA53F028}"/>
              </a:ext>
            </a:extLst>
          </p:cNvPr>
          <p:cNvSpPr txBox="1"/>
          <p:nvPr/>
        </p:nvSpPr>
        <p:spPr>
          <a:xfrm rot="9891170">
            <a:off x="4825507" y="5638011"/>
            <a:ext cx="1522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Роспотребнадзор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09EB5699-6014-4ECE-81FA-DC86873F6AB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8572">
            <a:off x="6001552" y="1500373"/>
            <a:ext cx="495302" cy="54279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B4712D63-5C21-4402-90B3-0C6A99D0A8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49356">
            <a:off x="7469720" y="3237476"/>
            <a:ext cx="473787" cy="51921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1EFA8AEC-C924-459B-B7F5-ACD933E753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03430">
            <a:off x="7135477" y="4478269"/>
            <a:ext cx="532163" cy="323971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148EBD14-549D-427A-AA33-8BB5F309D62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90736">
            <a:off x="5488621" y="5852648"/>
            <a:ext cx="349357" cy="39144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760E2202-F3C6-4E65-AE1E-256B2CD4E5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7377">
            <a:off x="1989526" y="4607380"/>
            <a:ext cx="424927" cy="45847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845FC4F-46C9-4F18-A73E-1380360AA59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59756">
            <a:off x="1887049" y="3316333"/>
            <a:ext cx="442078" cy="433544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4BB51904-F6F2-432E-9862-C9951B80DB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8514">
            <a:off x="2798158" y="1366729"/>
            <a:ext cx="517795" cy="53130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DE9AFEE-FA60-414E-AEBD-65CADAE4BFDF}"/>
              </a:ext>
            </a:extLst>
          </p:cNvPr>
          <p:cNvSpPr txBox="1"/>
          <p:nvPr/>
        </p:nvSpPr>
        <p:spPr>
          <a:xfrm>
            <a:off x="3479308" y="3374850"/>
            <a:ext cx="2418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Book Antiqua" panose="02040602050305030304" pitchFamily="18" charset="0"/>
              </a:rPr>
              <a:t>Жизненный </a:t>
            </a: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Book Antiqua" panose="02040602050305030304" pitchFamily="18" charset="0"/>
              </a:rPr>
              <a:t>цикл МИ</a:t>
            </a:r>
          </a:p>
        </p:txBody>
      </p:sp>
    </p:spTree>
    <p:extLst>
      <p:ext uri="{BB962C8B-B14F-4D97-AF65-F5344CB8AC3E}">
        <p14:creationId xmlns:p14="http://schemas.microsoft.com/office/powerpoint/2010/main" val="207706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28EBC632-66E4-4B89-889F-9728301B8603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D1E57B8-20F0-484D-8F8B-70E66B8D63ED}"/>
              </a:ext>
            </a:extLst>
          </p:cNvPr>
          <p:cNvSpPr/>
          <p:nvPr/>
        </p:nvSpPr>
        <p:spPr>
          <a:xfrm>
            <a:off x="2034074" y="361146"/>
            <a:ext cx="6896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Объем рынка медицинских изделий России (млрд.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руб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4" name="Picture 15" descr="IMEDA-logo-en.png">
            <a:extLst>
              <a:ext uri="{FF2B5EF4-FFF2-40B4-BE49-F238E27FC236}">
                <a16:creationId xmlns:a16="http://schemas.microsoft.com/office/drawing/2014/main" xmlns="" id="{6411D84D-6841-4F9F-B0C3-D345594EBDF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52400"/>
            <a:ext cx="1348274" cy="6858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C6AA7C6-481A-401A-B088-5B2BE91972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47000"/>
                    </a14:imgEffect>
                    <a14:imgEffect>
                      <a14:colorTemperature colorTemp="6490"/>
                    </a14:imgEffect>
                    <a14:imgEffect>
                      <a14:saturation sat="94000"/>
                    </a14:imgEffect>
                    <a14:imgEffect>
                      <a14:brightnessContrast bright="16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1668620"/>
            <a:ext cx="8013700" cy="4828233"/>
          </a:xfrm>
          <a:prstGeom prst="rect">
            <a:avLst/>
          </a:prstGeom>
        </p:spPr>
      </p:pic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xmlns="" id="{C0D20D0C-01EB-4A5C-A988-33C5A641A53D}"/>
              </a:ext>
            </a:extLst>
          </p:cNvPr>
          <p:cNvGraphicFramePr>
            <a:graphicFrameLocks/>
          </p:cNvGraphicFramePr>
          <p:nvPr/>
        </p:nvGraphicFramePr>
        <p:xfrm>
          <a:off x="1346329" y="1647110"/>
          <a:ext cx="6451341" cy="4147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69235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6512" y="5488992"/>
            <a:ext cx="9144000" cy="139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1808425" y="109429"/>
            <a:ext cx="6948226" cy="8509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  <a:t>Стратегия развития медицинской промышленности РФ на период до 2020 года</a:t>
            </a: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27548" y="2133600"/>
            <a:ext cx="7419304" cy="378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Прямоугольник 6"/>
          <p:cNvSpPr>
            <a:spLocks noChangeArrowheads="1"/>
          </p:cNvSpPr>
          <p:nvPr/>
        </p:nvSpPr>
        <p:spPr bwMode="auto">
          <a:xfrm>
            <a:off x="4366197" y="1025496"/>
            <a:ext cx="39973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pPr algn="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C00000"/>
                </a:solidFill>
                <a:latin typeface="Book Antiqua" panose="02040602050305030304" pitchFamily="18" charset="0"/>
              </a:rPr>
              <a:t>ЦЕЛЬ: Переход российской медицинской промышленности на инновационную модель развития</a:t>
            </a:r>
            <a:endParaRPr lang="ru-RU" sz="24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6870" name="Прямоугольник 7"/>
          <p:cNvSpPr>
            <a:spLocks noChangeArrowheads="1"/>
          </p:cNvSpPr>
          <p:nvPr/>
        </p:nvSpPr>
        <p:spPr bwMode="auto">
          <a:xfrm>
            <a:off x="4572000" y="5048250"/>
            <a:ext cx="1695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 социально значимой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 продукции</a:t>
            </a:r>
          </a:p>
        </p:txBody>
      </p:sp>
      <p:grpSp>
        <p:nvGrpSpPr>
          <p:cNvPr id="2" name="Группа 45"/>
          <p:cNvGrpSpPr>
            <a:grpSpLocks/>
          </p:cNvGrpSpPr>
          <p:nvPr/>
        </p:nvGrpSpPr>
        <p:grpSpPr bwMode="auto">
          <a:xfrm>
            <a:off x="657224" y="6352592"/>
            <a:ext cx="8450263" cy="441325"/>
            <a:chOff x="142844" y="2500303"/>
            <a:chExt cx="8929718" cy="511025"/>
          </a:xfrm>
        </p:grpSpPr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142844" y="2583023"/>
              <a:ext cx="8929718" cy="428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prstClr val="white">
                      <a:lumMod val="50000"/>
                    </a:prstClr>
                  </a:solidFill>
                  <a:latin typeface="Times New Roman" pitchFamily="18" charset="0"/>
                </a:rPr>
                <a:t>2010                                                         </a:t>
              </a:r>
              <a:r>
                <a:rPr lang="en-US" b="1" dirty="0">
                  <a:solidFill>
                    <a:prstClr val="white">
                      <a:lumMod val="50000"/>
                    </a:prstClr>
                  </a:solidFill>
                  <a:latin typeface="Times New Roman" pitchFamily="18" charset="0"/>
                </a:rPr>
                <a:t> </a:t>
              </a:r>
              <a:r>
                <a:rPr lang="ru-RU" b="1" dirty="0">
                  <a:solidFill>
                    <a:prstClr val="white">
                      <a:lumMod val="50000"/>
                    </a:prstClr>
                  </a:solidFill>
                  <a:latin typeface="Times New Roman" pitchFamily="18" charset="0"/>
                </a:rPr>
                <a:t>2015 </a:t>
              </a:r>
              <a:r>
                <a:rPr lang="ru-RU" sz="1400" b="1" dirty="0">
                  <a:solidFill>
                    <a:prstClr val="white">
                      <a:lumMod val="50000"/>
                    </a:prstClr>
                  </a:solidFill>
                  <a:latin typeface="Times New Roman" pitchFamily="18" charset="0"/>
                </a:rPr>
                <a:t>     </a:t>
              </a:r>
              <a:r>
                <a:rPr lang="ru-RU" b="1" dirty="0">
                  <a:solidFill>
                    <a:prstClr val="white">
                      <a:lumMod val="50000"/>
                    </a:prstClr>
                  </a:solidFill>
                  <a:latin typeface="Times New Roman" pitchFamily="18" charset="0"/>
                </a:rPr>
                <a:t>                                                        2020</a:t>
              </a:r>
            </a:p>
          </p:txBody>
        </p:sp>
        <p:grpSp>
          <p:nvGrpSpPr>
            <p:cNvPr id="3" name="Группа 44"/>
            <p:cNvGrpSpPr>
              <a:grpSpLocks/>
            </p:cNvGrpSpPr>
            <p:nvPr/>
          </p:nvGrpSpPr>
          <p:grpSpPr bwMode="auto">
            <a:xfrm>
              <a:off x="428965" y="2500292"/>
              <a:ext cx="8286717" cy="213232"/>
              <a:chOff x="2857749" y="3143245"/>
              <a:chExt cx="5857833" cy="355387"/>
            </a:xfrm>
          </p:grpSpPr>
          <p:cxnSp>
            <p:nvCxnSpPr>
              <p:cNvPr id="13" name="Прямая со стрелкой 12"/>
              <p:cNvCxnSpPr/>
              <p:nvPr/>
            </p:nvCxnSpPr>
            <p:spPr bwMode="auto">
              <a:xfrm>
                <a:off x="2857424" y="3143262"/>
                <a:ext cx="5858305" cy="3065"/>
              </a:xfrm>
              <a:prstGeom prst="straightConnector1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Соединительная линия уступом 13"/>
              <p:cNvCxnSpPr/>
              <p:nvPr/>
            </p:nvCxnSpPr>
            <p:spPr bwMode="auto">
              <a:xfrm rot="5400000">
                <a:off x="2701406" y="3319815"/>
                <a:ext cx="355389" cy="228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Соединительная линия уступом 14"/>
              <p:cNvCxnSpPr/>
              <p:nvPr/>
            </p:nvCxnSpPr>
            <p:spPr bwMode="auto">
              <a:xfrm rot="5400000">
                <a:off x="5405810" y="3320386"/>
                <a:ext cx="355389" cy="1140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Соединительная линия уступом 15"/>
              <p:cNvCxnSpPr/>
              <p:nvPr/>
            </p:nvCxnSpPr>
            <p:spPr bwMode="auto">
              <a:xfrm rot="5400000">
                <a:off x="8223729" y="3320386"/>
                <a:ext cx="355389" cy="1140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6872" name="Прямоугольник 17"/>
          <p:cNvSpPr>
            <a:spLocks noChangeArrowheads="1"/>
          </p:cNvSpPr>
          <p:nvPr/>
        </p:nvSpPr>
        <p:spPr bwMode="auto">
          <a:xfrm>
            <a:off x="1050926" y="3791794"/>
            <a:ext cx="16302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Технологическое перевооружение медицинской промышленности</a:t>
            </a:r>
          </a:p>
        </p:txBody>
      </p:sp>
      <p:sp>
        <p:nvSpPr>
          <p:cNvPr id="36873" name="Прямоугольник 18"/>
          <p:cNvSpPr>
            <a:spLocks noChangeArrowheads="1"/>
          </p:cNvSpPr>
          <p:nvPr/>
        </p:nvSpPr>
        <p:spPr bwMode="auto">
          <a:xfrm>
            <a:off x="3387726" y="1961016"/>
            <a:ext cx="25114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002060"/>
                </a:solidFill>
              </a:rPr>
              <a:t>Вывод на рынок отечественной</a:t>
            </a:r>
          </a:p>
          <a:p>
            <a:pPr algn="r"/>
            <a:r>
              <a:rPr lang="ru-RU" sz="1400" b="1" dirty="0">
                <a:solidFill>
                  <a:srgbClr val="002060"/>
                </a:solidFill>
              </a:rPr>
              <a:t>инновационной медицинской продукции</a:t>
            </a:r>
          </a:p>
        </p:txBody>
      </p:sp>
      <p:sp>
        <p:nvSpPr>
          <p:cNvPr id="36874" name="Прямоугольник 19"/>
          <p:cNvSpPr>
            <a:spLocks noChangeArrowheads="1"/>
          </p:cNvSpPr>
          <p:nvPr/>
        </p:nvSpPr>
        <p:spPr bwMode="auto">
          <a:xfrm>
            <a:off x="3453605" y="3296795"/>
            <a:ext cx="14985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180000" bIns="0">
            <a:spAutoFit/>
          </a:bodyPr>
          <a:lstStyle/>
          <a:p>
            <a:pPr defTabSz="755650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Запуск</a:t>
            </a: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755650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инновационного </a:t>
            </a:r>
            <a:endParaRPr lang="en-US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55650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цикла</a:t>
            </a:r>
          </a:p>
        </p:txBody>
      </p:sp>
      <p:sp>
        <p:nvSpPr>
          <p:cNvPr id="36875" name="Прямоугольник 20"/>
          <p:cNvSpPr>
            <a:spLocks noChangeArrowheads="1"/>
          </p:cNvSpPr>
          <p:nvPr/>
        </p:nvSpPr>
        <p:spPr bwMode="auto">
          <a:xfrm>
            <a:off x="6823075" y="4338767"/>
            <a:ext cx="23574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экспортного потенциала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отечественной продукции</a:t>
            </a:r>
          </a:p>
        </p:txBody>
      </p:sp>
      <p:sp>
        <p:nvSpPr>
          <p:cNvPr id="22" name="Овал 21"/>
          <p:cNvSpPr/>
          <p:nvPr/>
        </p:nvSpPr>
        <p:spPr>
          <a:xfrm>
            <a:off x="1050926" y="5434171"/>
            <a:ext cx="287337" cy="287338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6877" name="Прямоугольник 22"/>
          <p:cNvSpPr>
            <a:spLocks noChangeArrowheads="1"/>
          </p:cNvSpPr>
          <p:nvPr/>
        </p:nvSpPr>
        <p:spPr bwMode="auto">
          <a:xfrm>
            <a:off x="2281689" y="5712532"/>
            <a:ext cx="21240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Кадровое  обеспечение 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 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промышленности</a:t>
            </a:r>
          </a:p>
        </p:txBody>
      </p:sp>
      <p:sp>
        <p:nvSpPr>
          <p:cNvPr id="24" name="Овал 23"/>
          <p:cNvSpPr/>
          <p:nvPr/>
        </p:nvSpPr>
        <p:spPr>
          <a:xfrm>
            <a:off x="2183274" y="5201815"/>
            <a:ext cx="288925" cy="287337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4500563" y="4292600"/>
            <a:ext cx="287337" cy="288925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651500" y="3716338"/>
            <a:ext cx="288925" cy="288925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348038" y="4724400"/>
            <a:ext cx="287337" cy="288925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779420" y="3189667"/>
            <a:ext cx="288925" cy="288925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459788" y="1700213"/>
            <a:ext cx="433387" cy="433387"/>
          </a:xfrm>
          <a:prstGeom prst="ellips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stCxn id="22" idx="0"/>
          </p:cNvCxnSpPr>
          <p:nvPr/>
        </p:nvCxnSpPr>
        <p:spPr>
          <a:xfrm rot="5400000" flipH="1" flipV="1">
            <a:off x="869951" y="5110321"/>
            <a:ext cx="6477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2147555" y="5699066"/>
            <a:ext cx="36036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3167856" y="4370972"/>
            <a:ext cx="6477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4319588" y="4905375"/>
            <a:ext cx="6477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5399881" y="3301278"/>
            <a:ext cx="792163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 flipH="1" flipV="1">
            <a:off x="6527801" y="3850793"/>
            <a:ext cx="79216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8">
            <a:extLst>
              <a:ext uri="{FF2B5EF4-FFF2-40B4-BE49-F238E27FC236}">
                <a16:creationId xmlns:a16="http://schemas.microsoft.com/office/drawing/2014/main" xmlns="" id="{8AA105B4-6C98-4E5C-991F-770DFF3F7566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15" descr="IMEDA-logo-en.png">
            <a:extLst>
              <a:ext uri="{FF2B5EF4-FFF2-40B4-BE49-F238E27FC236}">
                <a16:creationId xmlns:a16="http://schemas.microsoft.com/office/drawing/2014/main" xmlns="" id="{9E44577B-3228-494A-91DB-E550A33E28B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244" y="160421"/>
            <a:ext cx="134827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9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5373216"/>
            <a:ext cx="896448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66800" y="1647897"/>
            <a:ext cx="7353275" cy="4702911"/>
          </a:xfrm>
        </p:spPr>
        <p:txBody>
          <a:bodyPr>
            <a:noAutofit/>
          </a:bodyPr>
          <a:lstStyle/>
          <a:p>
            <a:pPr marL="415925" indent="-342900"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Достаточно высокий потенциал рынка МИ (несмотря на слабый рост в экономике);</a:t>
            </a:r>
          </a:p>
          <a:p>
            <a:pPr marL="415925" indent="-342900"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Доля отечественных продуктов на российском рынке МИ сегодня - чуть более 20% (для ин-</a:t>
            </a:r>
            <a:r>
              <a:rPr lang="ru-RU" sz="2200" dirty="0" err="1">
                <a:solidFill>
                  <a:schemeClr val="tx1"/>
                </a:solidFill>
              </a:rPr>
              <a:t>витро</a:t>
            </a:r>
            <a:r>
              <a:rPr lang="ru-RU" sz="2200" dirty="0">
                <a:solidFill>
                  <a:schemeClr val="tx1"/>
                </a:solidFill>
              </a:rPr>
              <a:t> – до 40%);</a:t>
            </a:r>
          </a:p>
          <a:p>
            <a:pPr marL="415925" indent="-342900"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Цель государства – увеличить долю отечественной продукции на рынке МИ России до 40%; </a:t>
            </a:r>
          </a:p>
          <a:p>
            <a:pPr marL="415925" indent="-342900"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Возможные инструменты достижения поставленной цели:</a:t>
            </a:r>
          </a:p>
          <a:p>
            <a:pPr marL="738188" lvl="5" indent="-342900">
              <a:buClr>
                <a:schemeClr val="accent5">
                  <a:lumMod val="75000"/>
                </a:schemeClr>
              </a:buClr>
            </a:pPr>
            <a:r>
              <a:rPr lang="ru-RU" sz="2200" dirty="0">
                <a:latin typeface="Arial"/>
                <a:cs typeface="Arial"/>
              </a:rPr>
              <a:t>трансфер технологий </a:t>
            </a:r>
          </a:p>
          <a:p>
            <a:pPr marL="738188" lvl="5" indent="-342900">
              <a:buClr>
                <a:schemeClr val="accent5">
                  <a:lumMod val="75000"/>
                </a:schemeClr>
              </a:buClr>
            </a:pPr>
            <a:r>
              <a:rPr lang="ru-RU" sz="2200" dirty="0">
                <a:latin typeface="Arial"/>
                <a:cs typeface="Arial"/>
              </a:rPr>
              <a:t>внедрение инноваций</a:t>
            </a:r>
            <a:endParaRPr lang="en-US" sz="2200" dirty="0">
              <a:latin typeface="Arial"/>
              <a:cs typeface="Arial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05582" y="259542"/>
            <a:ext cx="7238418" cy="1173357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  <a:t>ПРЕДПОСЫЛКИ для ЛОКАЛИЗАЦИИ 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  <a:t>Медицинских Изделий в России:</a:t>
            </a:r>
            <a:endParaRPr lang="en-US" sz="2800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E68EFFFE-C383-4D93-99CD-2124B239B1EA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15" descr="IMEDA-logo-en.png">
            <a:extLst>
              <a:ext uri="{FF2B5EF4-FFF2-40B4-BE49-F238E27FC236}">
                <a16:creationId xmlns:a16="http://schemas.microsoft.com/office/drawing/2014/main" xmlns="" id="{231C2966-13BE-449F-89D9-F4C28D22B74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244" y="160421"/>
            <a:ext cx="134827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9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6170" y="320404"/>
            <a:ext cx="7377830" cy="166941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  <a:t>Государственные инициативы развития Медицинской Промышленности в 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rPr>
              <a:t>Российской Федерации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94B3E61-89EA-4891-A113-B88C8F6EB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23736" y="2211311"/>
            <a:ext cx="3174368" cy="31713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86254F9-8431-4A8E-88DC-217461B27C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85" y="2623539"/>
            <a:ext cx="3973570" cy="2346889"/>
          </a:xfrm>
          <a:prstGeom prst="rect">
            <a:avLst/>
          </a:prstGeom>
        </p:spPr>
      </p:pic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35D908FF-D6A9-4524-82D3-BDC77CEA3981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5" descr="IMEDA-logo-en.png">
            <a:extLst>
              <a:ext uri="{FF2B5EF4-FFF2-40B4-BE49-F238E27FC236}">
                <a16:creationId xmlns:a16="http://schemas.microsoft.com/office/drawing/2014/main" xmlns="" id="{A437E4BF-6DDD-4742-A46B-2E0C384B1C2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1919" y="90239"/>
            <a:ext cx="1348274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87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B6179C5E-ECC4-4B70-BA6B-9B837F38ADD2}"/>
              </a:ext>
            </a:extLst>
          </p:cNvPr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>
            <a:gsLst>
              <a:gs pos="0">
                <a:srgbClr val="1A6781"/>
              </a:gs>
              <a:gs pos="100000">
                <a:srgbClr val="2ABADC"/>
              </a:gs>
            </a:gsLst>
            <a:lin ang="16200000" scaled="0"/>
          </a:gradFill>
          <a:ln w="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15" descr="IMEDA-logo-en.png">
            <a:extLst>
              <a:ext uri="{FF2B5EF4-FFF2-40B4-BE49-F238E27FC236}">
                <a16:creationId xmlns:a16="http://schemas.microsoft.com/office/drawing/2014/main" xmlns="" id="{3C655C5F-A71E-42A8-883A-141CBCD3C5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244" y="160421"/>
            <a:ext cx="1348274" cy="685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FDFCDD6-4113-4570-81EB-8AA7F02B4CC6}"/>
              </a:ext>
            </a:extLst>
          </p:cNvPr>
          <p:cNvSpPr txBox="1"/>
          <p:nvPr/>
        </p:nvSpPr>
        <p:spPr>
          <a:xfrm>
            <a:off x="2539219" y="307612"/>
            <a:ext cx="59195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Механизмы реализации государственной политики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53004BEE-42B3-4B87-A83B-4D38F05F2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109134"/>
              </p:ext>
            </p:extLst>
          </p:nvPr>
        </p:nvGraphicFramePr>
        <p:xfrm>
          <a:off x="776615" y="1642841"/>
          <a:ext cx="7644598" cy="4907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34972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16760</TotalTime>
  <Words>766</Words>
  <Application>Microsoft Office PowerPoint</Application>
  <PresentationFormat>Экран (4:3)</PresentationFormat>
  <Paragraphs>134</Paragraphs>
  <Slides>15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think-cell Slide</vt:lpstr>
      <vt:lpstr>Проблемы  локализации производства  медицинских изделий для in-vitro диагностики международными производителями  в России</vt:lpstr>
      <vt:lpstr>IMEDA сегодня</vt:lpstr>
      <vt:lpstr>Презентация PowerPoint</vt:lpstr>
      <vt:lpstr>Презентация PowerPoint</vt:lpstr>
      <vt:lpstr>Презентация PowerPoint</vt:lpstr>
      <vt:lpstr>Стратегия развития медицинской промышленности РФ на период до 2020 года</vt:lpstr>
      <vt:lpstr>ПРЕДПОСЫЛКИ для ЛОКАЛИЗАЦИИ  Медицинских Изделий в России:</vt:lpstr>
      <vt:lpstr>Государственные инициативы развития Медицинской Промышленности в 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Успех возможен!</vt:lpstr>
      <vt:lpstr>ЕДИНЫЙ ГОЛОС МЕЖДУНАРОДНЫХ ПРОИЗВОДИТЕЛЕЙ МЕДИЦИНСКИХ ИЗДЕЛИЙ  В РОССИИ imeda@imeda.ru www.imeda.ru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Российский рынок медицинских изделий 2019 Взгляд отраслевой Ассоциации</dc:title>
  <dc:creator>Olga Meleshko</dc:creator>
  <cp:lastModifiedBy>Виктор</cp:lastModifiedBy>
  <cp:revision>195</cp:revision>
  <cp:lastPrinted>2019-09-10T15:47:54Z</cp:lastPrinted>
  <dcterms:created xsi:type="dcterms:W3CDTF">2019-02-05T09:11:22Z</dcterms:created>
  <dcterms:modified xsi:type="dcterms:W3CDTF">2019-09-17T10:39:11Z</dcterms:modified>
</cp:coreProperties>
</file>