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5" r:id="rId6"/>
    <p:sldId id="261" r:id="rId7"/>
    <p:sldId id="264" r:id="rId8"/>
    <p:sldId id="263" r:id="rId9"/>
    <p:sldId id="267" r:id="rId10"/>
    <p:sldId id="260" r:id="rId11"/>
    <p:sldId id="268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4949"/>
    <a:srgbClr val="04324E"/>
    <a:srgbClr val="3E52A0"/>
    <a:srgbClr val="2E2C2D"/>
    <a:srgbClr val="47627F"/>
    <a:srgbClr val="04105A"/>
    <a:srgbClr val="ED613E"/>
    <a:srgbClr val="BF3C48"/>
    <a:srgbClr val="856E45"/>
    <a:srgbClr val="6F2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 autoAdjust="0"/>
  </p:normalViewPr>
  <p:slideViewPr>
    <p:cSldViewPr snapToGrid="0">
      <p:cViewPr>
        <p:scale>
          <a:sx n="126" d="100"/>
          <a:sy n="126" d="100"/>
        </p:scale>
        <p:origin x="210" y="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1274" y="2261287"/>
            <a:ext cx="7368098" cy="2607276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54949"/>
                </a:solidFill>
                <a:effectLst>
                  <a:outerShdw dist="38100" dir="2700000" algn="bl" rotWithShape="0">
                    <a:srgbClr val="04324E"/>
                  </a:outerShdw>
                </a:effectLst>
                <a:latin typeface="+mn-lt"/>
              </a:rPr>
              <a:t/>
            </a:r>
            <a:b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54949"/>
                </a:solidFill>
                <a:effectLst>
                  <a:outerShdw dist="38100" dir="2700000" algn="bl" rotWithShape="0">
                    <a:srgbClr val="04324E"/>
                  </a:outerShdw>
                </a:effectLst>
                <a:latin typeface="+mn-lt"/>
              </a:rPr>
            </a:br>
            <a:r>
              <a:rPr lang="ru-RU" sz="53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54949"/>
                </a:solidFill>
                <a:effectLst>
                  <a:outerShdw dist="38100" dir="2700000" algn="bl" rotWithShape="0">
                    <a:srgbClr val="04324E"/>
                  </a:outerShdw>
                </a:effectLst>
                <a:latin typeface="+mn-lt"/>
              </a:rPr>
              <a:t>Что нового по регистрации медицинских изделий для </a:t>
            </a:r>
            <a:r>
              <a:rPr lang="en-US" sz="53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54949"/>
                </a:solidFill>
                <a:effectLst>
                  <a:outerShdw dist="38100" dir="2700000" algn="bl" rotWithShape="0">
                    <a:srgbClr val="04324E"/>
                  </a:outerShdw>
                </a:effectLst>
                <a:latin typeface="+mn-lt"/>
              </a:rPr>
              <a:t>in vitro </a:t>
            </a:r>
            <a:r>
              <a:rPr lang="ru-RU" sz="53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54949"/>
                </a:solidFill>
                <a:effectLst>
                  <a:outerShdw dist="38100" dir="2700000" algn="bl" rotWithShape="0">
                    <a:srgbClr val="04324E"/>
                  </a:outerShdw>
                </a:effectLst>
                <a:latin typeface="+mn-lt"/>
              </a:rPr>
              <a:t>диагностики</a:t>
            </a:r>
            <a:endParaRPr lang="en-US" sz="53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54949"/>
              </a:solidFill>
              <a:effectLst>
                <a:outerShdw dist="38100" dir="2700000" algn="bl" rotWithShape="0">
                  <a:srgbClr val="04324E"/>
                </a:outerShdw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5982" y="5725876"/>
            <a:ext cx="4992624" cy="41543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4324E"/>
                </a:solidFill>
              </a:rPr>
              <a:t>Дубравина Мария Романовна</a:t>
            </a:r>
            <a:endParaRPr lang="en-US" dirty="0">
              <a:solidFill>
                <a:srgbClr val="0432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660" y="104029"/>
            <a:ext cx="7016670" cy="89620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54949"/>
                </a:solidFill>
              </a:rPr>
              <a:t>Требования </a:t>
            </a:r>
            <a:r>
              <a:rPr lang="ru-RU" sz="2400" b="1" dirty="0">
                <a:solidFill>
                  <a:srgbClr val="F54949"/>
                </a:solidFill>
              </a:rPr>
              <a:t>для выдачи разрешения на применение незарегистрированного МИ </a:t>
            </a:r>
            <a:endParaRPr lang="en-US" sz="2400" b="1" dirty="0">
              <a:solidFill>
                <a:srgbClr val="F5494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844" y="1449511"/>
            <a:ext cx="81801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выдачи разрешения на применение незарегистрированного </a:t>
            </a:r>
            <a:r>
              <a:rPr lang="ru-RU" dirty="0" smtClean="0"/>
              <a:t>МИ для </a:t>
            </a:r>
            <a:r>
              <a:rPr lang="ru-RU" dirty="0"/>
              <a:t>диагностики </a:t>
            </a:r>
            <a:r>
              <a:rPr lang="en-US" dirty="0"/>
              <a:t>in vitro</a:t>
            </a:r>
            <a:r>
              <a:rPr lang="ru-RU" dirty="0"/>
              <a:t> медицинская организация, в которой применяется такое </a:t>
            </a:r>
            <a:r>
              <a:rPr lang="ru-RU" dirty="0" smtClean="0"/>
              <a:t>МИ, </a:t>
            </a:r>
            <a:r>
              <a:rPr lang="ru-RU" dirty="0"/>
              <a:t>и такое </a:t>
            </a:r>
            <a:r>
              <a:rPr lang="ru-RU" dirty="0" smtClean="0"/>
              <a:t>МИ должны </a:t>
            </a:r>
            <a:r>
              <a:rPr lang="ru-RU" dirty="0"/>
              <a:t>соответствовать следующим </a:t>
            </a:r>
            <a:r>
              <a:rPr lang="ru-RU" dirty="0" smtClean="0"/>
              <a:t>требованиям</a:t>
            </a:r>
          </a:p>
          <a:p>
            <a:r>
              <a:rPr lang="ru-RU" dirty="0" smtClean="0"/>
              <a:t>- Отсутствие аналогов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финансово-экономическая </a:t>
            </a:r>
            <a:r>
              <a:rPr lang="ru-RU" dirty="0"/>
              <a:t>обоснованность нецелесообразности осуществления государственной регистрации </a:t>
            </a:r>
            <a:r>
              <a:rPr lang="ru-RU" dirty="0" smtClean="0"/>
              <a:t>МИ</a:t>
            </a:r>
          </a:p>
          <a:p>
            <a:pPr marL="285750" indent="-285750">
              <a:buFontTx/>
              <a:buChar char="-"/>
            </a:pPr>
            <a:r>
              <a:rPr lang="ru-RU" dirty="0"/>
              <a:t>наличие у медицинской организации, в которой применяется незарегистрированное </a:t>
            </a:r>
            <a:r>
              <a:rPr lang="ru-RU" dirty="0" smtClean="0"/>
              <a:t>МИ </a:t>
            </a:r>
            <a:r>
              <a:rPr lang="ru-RU" dirty="0"/>
              <a:t>для диагностики </a:t>
            </a:r>
            <a:r>
              <a:rPr lang="en-US" dirty="0"/>
              <a:t>in vitro</a:t>
            </a:r>
            <a:r>
              <a:rPr lang="ru-RU" dirty="0"/>
              <a:t>, </a:t>
            </a:r>
            <a:r>
              <a:rPr lang="ru-RU" b="1" dirty="0"/>
              <a:t>лицензии на медицинскую деятельность</a:t>
            </a:r>
            <a:r>
              <a:rPr lang="ru-RU" dirty="0"/>
              <a:t>, включающую заявленную сферу применения незарегистрированного </a:t>
            </a:r>
            <a:r>
              <a:rPr lang="ru-RU" dirty="0" smtClean="0"/>
              <a:t>МИ для </a:t>
            </a:r>
            <a:r>
              <a:rPr lang="ru-RU" dirty="0"/>
              <a:t>диагностики </a:t>
            </a:r>
            <a:r>
              <a:rPr lang="en-US" dirty="0"/>
              <a:t>in vitro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/>
              <a:t>Медицинская организация также должна иметь работников с квалификацией, достаточной для производства или изготовления и применения МИ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 smtClean="0"/>
              <a:t>vitro</a:t>
            </a:r>
            <a:r>
              <a:rPr lang="ru-RU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незарегистрированное МИ для </a:t>
            </a:r>
            <a:r>
              <a:rPr lang="ru-RU" dirty="0"/>
              <a:t>диагностики </a:t>
            </a:r>
            <a:r>
              <a:rPr lang="en-US" dirty="0"/>
              <a:t>in vitro</a:t>
            </a:r>
            <a:r>
              <a:rPr lang="ru-RU" dirty="0"/>
              <a:t> разработано и производится (изготавливается) в медицинской организации или производится (изготавливается) в медицинской организации, не являющейся разработчиком незарегистрированного </a:t>
            </a:r>
            <a:r>
              <a:rPr lang="ru-RU" dirty="0" smtClean="0"/>
              <a:t>МИ для </a:t>
            </a:r>
            <a:r>
              <a:rPr lang="ru-RU" dirty="0"/>
              <a:t>диагностики </a:t>
            </a:r>
            <a:r>
              <a:rPr lang="en-US" dirty="0"/>
              <a:t>in vitro</a:t>
            </a: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2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F54949"/>
                </a:solidFill>
              </a:rPr>
              <a:t> </a:t>
            </a:r>
            <a:endParaRPr lang="en-US" b="1" dirty="0">
              <a:solidFill>
                <a:srgbClr val="F5494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486" y="1470454"/>
            <a:ext cx="85879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Оказание медицинской помощи с применением 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vitro</a:t>
            </a:r>
            <a:r>
              <a:rPr lang="ru-RU" dirty="0"/>
              <a:t> допускается при наличии выраженного в письменной форме и внесенного в медицинскую документацию пациента </a:t>
            </a:r>
            <a:r>
              <a:rPr lang="ru-RU" b="1" dirty="0"/>
              <a:t>информированного добровольного </a:t>
            </a:r>
            <a:r>
              <a:rPr lang="ru-RU" b="1" dirty="0" smtClean="0"/>
              <a:t>согласия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/>
              <a:t>Медицинская организация, на имя которой выдано разрешение на применение 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 smtClean="0"/>
              <a:t>vitro</a:t>
            </a:r>
            <a:r>
              <a:rPr lang="ru-RU" dirty="0"/>
              <a:t> проводит </a:t>
            </a:r>
            <a:r>
              <a:rPr lang="ru-RU" b="1" dirty="0"/>
              <a:t>оценку клинической безопасности и эффективности применения </a:t>
            </a:r>
            <a:r>
              <a:rPr lang="ru-RU" dirty="0"/>
              <a:t>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vitro</a:t>
            </a:r>
            <a:r>
              <a:rPr lang="ru-RU" dirty="0"/>
              <a:t> и сообщает в уполномоченный федеральный орган исполнительной власти, осуществляющий функции по контролю и надзору в сфере охраны здоровья, о фактах и обстоятельствах, приведших к нежелательным последствиям применения 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vitro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58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F54949"/>
                </a:solidFill>
              </a:rPr>
              <a:t> </a:t>
            </a:r>
            <a:endParaRPr lang="en-US" b="1" dirty="0">
              <a:solidFill>
                <a:srgbClr val="F5494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8609" y="2006825"/>
            <a:ext cx="658691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/>
          </a:p>
          <a:p>
            <a:pPr algn="ctr"/>
            <a:endParaRPr lang="en-US" sz="3200" b="1" dirty="0"/>
          </a:p>
          <a:p>
            <a:pPr algn="ctr"/>
            <a:r>
              <a:rPr lang="ru-RU" sz="3200" b="1" dirty="0" smtClean="0"/>
              <a:t>Благодарю за внимание!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en-US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Дубравина Мария Романовна</a:t>
            </a:r>
          </a:p>
          <a:p>
            <a:pPr algn="ctr"/>
            <a:r>
              <a:rPr lang="ru-RU" dirty="0" smtClean="0"/>
              <a:t>тел. +7 916 720 92 39</a:t>
            </a:r>
          </a:p>
          <a:p>
            <a:pPr algn="ctr"/>
            <a:r>
              <a:rPr lang="en-US" dirty="0" smtClean="0"/>
              <a:t>E-mail</a:t>
            </a:r>
            <a:r>
              <a:rPr lang="ru-RU" dirty="0" smtClean="0"/>
              <a:t>: </a:t>
            </a:r>
            <a:r>
              <a:rPr lang="en-US" dirty="0" smtClean="0"/>
              <a:t>invitroreg@gmail.com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82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304801"/>
            <a:ext cx="7016670" cy="4699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54949"/>
                </a:solidFill>
              </a:rPr>
              <a:t/>
            </a:r>
            <a:br>
              <a:rPr lang="ru-RU" sz="2700" b="1" dirty="0" smtClean="0">
                <a:solidFill>
                  <a:srgbClr val="F54949"/>
                </a:solidFill>
              </a:rPr>
            </a:br>
            <a:r>
              <a:rPr lang="ru-RU" sz="2700" b="1" dirty="0">
                <a:solidFill>
                  <a:srgbClr val="F54949"/>
                </a:solidFill>
              </a:rPr>
              <a:t/>
            </a:r>
            <a:br>
              <a:rPr lang="ru-RU" sz="2700" b="1" dirty="0">
                <a:solidFill>
                  <a:srgbClr val="F54949"/>
                </a:solidFill>
              </a:rPr>
            </a:br>
            <a:r>
              <a:rPr lang="ru-RU" sz="2700" b="1" dirty="0" smtClean="0">
                <a:solidFill>
                  <a:srgbClr val="F54949"/>
                </a:solidFill>
              </a:rPr>
              <a:t>Приказ </a:t>
            </a:r>
            <a:r>
              <a:rPr lang="ru-RU" sz="2700" b="1" dirty="0">
                <a:solidFill>
                  <a:srgbClr val="F54949"/>
                </a:solidFill>
              </a:rPr>
              <a:t>Росздравнадзора от 06.05.2019 N 3371</a:t>
            </a:r>
            <a:r>
              <a:rPr lang="ru-RU" b="1" dirty="0"/>
              <a:t/>
            </a:r>
            <a:br>
              <a:rPr lang="ru-RU" b="1" dirty="0"/>
            </a:br>
            <a:endParaRPr lang="en-US" b="1" dirty="0">
              <a:solidFill>
                <a:srgbClr val="F5494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1879600"/>
            <a:ext cx="8068212" cy="398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54949"/>
                </a:solidFill>
              </a:rPr>
              <a:t>форма заявления о государственной регистрации МИ и описи прилагаемых документов</a:t>
            </a:r>
            <a:endParaRPr lang="en-US" sz="2400" b="1" dirty="0">
              <a:solidFill>
                <a:srgbClr val="F5494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1733550"/>
            <a:ext cx="4047339" cy="4298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1990725"/>
            <a:ext cx="4047339" cy="33653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9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54949"/>
                </a:solidFill>
              </a:rPr>
              <a:t/>
            </a:r>
            <a:br>
              <a:rPr lang="ru-RU" sz="2700" b="1" dirty="0" smtClean="0">
                <a:solidFill>
                  <a:srgbClr val="F54949"/>
                </a:solidFill>
              </a:rPr>
            </a:br>
            <a:r>
              <a:rPr lang="ru-RU" sz="2700" b="1" dirty="0" smtClean="0">
                <a:solidFill>
                  <a:srgbClr val="F54949"/>
                </a:solidFill>
              </a:rPr>
              <a:t>Приказ </a:t>
            </a:r>
            <a:r>
              <a:rPr lang="ru-RU" sz="2700" b="1" dirty="0">
                <a:solidFill>
                  <a:srgbClr val="F54949"/>
                </a:solidFill>
              </a:rPr>
              <a:t>Росздравнадзора от 29.08.2019 № 6457</a:t>
            </a:r>
            <a:r>
              <a:rPr lang="ru-RU" b="1" dirty="0"/>
              <a:t/>
            </a:r>
            <a:br>
              <a:rPr lang="ru-RU" b="1" dirty="0"/>
            </a:br>
            <a:endParaRPr lang="en-US" b="1" dirty="0">
              <a:solidFill>
                <a:srgbClr val="F54949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3" y="1583889"/>
            <a:ext cx="6726237" cy="4756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74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1049743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F54949"/>
                </a:solidFill>
              </a:rPr>
              <a:t/>
            </a:r>
            <a:br>
              <a:rPr lang="en-US" sz="2700" b="1" dirty="0" smtClean="0">
                <a:solidFill>
                  <a:srgbClr val="F54949"/>
                </a:solidFill>
              </a:rPr>
            </a:br>
            <a:r>
              <a:rPr lang="en-US" sz="2700" b="1" dirty="0">
                <a:solidFill>
                  <a:srgbClr val="F54949"/>
                </a:solidFill>
              </a:rPr>
              <a:t/>
            </a:r>
            <a:br>
              <a:rPr lang="en-US" sz="2700" b="1" dirty="0">
                <a:solidFill>
                  <a:srgbClr val="F54949"/>
                </a:solidFill>
              </a:rPr>
            </a:br>
            <a:r>
              <a:rPr lang="en-US" sz="2700" b="1" dirty="0" smtClean="0">
                <a:solidFill>
                  <a:srgbClr val="F54949"/>
                </a:solidFill>
              </a:rPr>
              <a:t/>
            </a:r>
            <a:br>
              <a:rPr lang="en-US" sz="2700" b="1" dirty="0" smtClean="0">
                <a:solidFill>
                  <a:srgbClr val="F54949"/>
                </a:solidFill>
              </a:rPr>
            </a:br>
            <a:r>
              <a:rPr lang="ru-RU" sz="2700" b="1" dirty="0" smtClean="0">
                <a:solidFill>
                  <a:srgbClr val="F54949"/>
                </a:solidFill>
              </a:rPr>
              <a:t>Федеральный портал проектов нормативных правовых актов</a:t>
            </a:r>
            <a:br>
              <a:rPr lang="ru-RU" sz="2700" b="1" dirty="0" smtClean="0">
                <a:solidFill>
                  <a:srgbClr val="F54949"/>
                </a:solidFill>
              </a:rPr>
            </a:br>
            <a:r>
              <a:rPr lang="ru-RU" sz="2700" b="1" dirty="0" smtClean="0">
                <a:solidFill>
                  <a:srgbClr val="F54949"/>
                </a:solidFill>
              </a:rPr>
              <a:t>				</a:t>
            </a:r>
            <a:r>
              <a:rPr lang="en-US" sz="2700" b="1" dirty="0" smtClean="0">
                <a:solidFill>
                  <a:srgbClr val="F54949"/>
                </a:solidFill>
              </a:rPr>
              <a:t>www.regulation.gov.ru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b="1" dirty="0">
              <a:solidFill>
                <a:srgbClr val="F54949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1566946"/>
            <a:ext cx="7118350" cy="4741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19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54949"/>
                </a:solidFill>
              </a:rPr>
              <a:t>Проект федерального закона</a:t>
            </a:r>
            <a:endParaRPr lang="en-US" sz="2400" b="1" dirty="0">
              <a:solidFill>
                <a:srgbClr val="F5494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44" y="1930400"/>
            <a:ext cx="8027720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54949"/>
                </a:solidFill>
              </a:rPr>
              <a:t>Внесение </a:t>
            </a:r>
            <a:r>
              <a:rPr lang="ru-RU" sz="2000" b="1" dirty="0">
                <a:solidFill>
                  <a:srgbClr val="F54949"/>
                </a:solidFill>
              </a:rPr>
              <a:t>изменений в </a:t>
            </a:r>
            <a:r>
              <a:rPr lang="ru-RU" sz="2000" b="1" dirty="0" smtClean="0">
                <a:solidFill>
                  <a:srgbClr val="F54949"/>
                </a:solidFill>
              </a:rPr>
              <a:t>ФЗ «</a:t>
            </a:r>
            <a:r>
              <a:rPr lang="ru-RU" sz="2000" b="1" dirty="0">
                <a:solidFill>
                  <a:srgbClr val="F54949"/>
                </a:solidFill>
              </a:rPr>
              <a:t>Об основах охраны здоровья граждан в </a:t>
            </a:r>
            <a:r>
              <a:rPr lang="ru-RU" sz="2000" b="1" dirty="0" smtClean="0">
                <a:solidFill>
                  <a:srgbClr val="F54949"/>
                </a:solidFill>
              </a:rPr>
              <a:t>РФ» </a:t>
            </a:r>
            <a:r>
              <a:rPr lang="ru-RU" sz="2000" b="1" dirty="0">
                <a:solidFill>
                  <a:srgbClr val="F54949"/>
                </a:solidFill>
              </a:rPr>
              <a:t>по вопросу применения незарегистрированных </a:t>
            </a:r>
            <a:r>
              <a:rPr lang="ru-RU" sz="2000" b="1" dirty="0" smtClean="0">
                <a:solidFill>
                  <a:srgbClr val="F54949"/>
                </a:solidFill>
              </a:rPr>
              <a:t>МИ для </a:t>
            </a:r>
            <a:r>
              <a:rPr lang="ru-RU" sz="2000" b="1" dirty="0">
                <a:solidFill>
                  <a:srgbClr val="F54949"/>
                </a:solidFill>
              </a:rPr>
              <a:t>осуществления диагностики </a:t>
            </a:r>
            <a:r>
              <a:rPr lang="ru-RU" sz="2000" b="1" dirty="0" err="1">
                <a:solidFill>
                  <a:srgbClr val="F54949"/>
                </a:solidFill>
              </a:rPr>
              <a:t>in</a:t>
            </a:r>
            <a:r>
              <a:rPr lang="ru-RU" sz="2000" b="1" dirty="0">
                <a:solidFill>
                  <a:srgbClr val="F54949"/>
                </a:solidFill>
              </a:rPr>
              <a:t> </a:t>
            </a:r>
            <a:r>
              <a:rPr lang="ru-RU" sz="2000" b="1" dirty="0" err="1">
                <a:solidFill>
                  <a:srgbClr val="F54949"/>
                </a:solidFill>
              </a:rPr>
              <a:t>vitro</a:t>
            </a:r>
            <a:endParaRPr lang="en-US" sz="2000" b="1" dirty="0">
              <a:solidFill>
                <a:srgbClr val="F54949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98" y="2286000"/>
            <a:ext cx="85979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38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F54949"/>
                </a:solidFill>
              </a:rPr>
              <a:t> </a:t>
            </a:r>
            <a:endParaRPr lang="en-US" b="1" dirty="0">
              <a:solidFill>
                <a:srgbClr val="F5494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509237"/>
            <a:ext cx="80071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территории Российской Федерации </a:t>
            </a:r>
            <a:r>
              <a:rPr lang="ru-RU" b="1" dirty="0"/>
              <a:t>допускается производство (изготовление)</a:t>
            </a:r>
            <a:r>
              <a:rPr lang="ru-RU" dirty="0"/>
              <a:t>, государственный контроль, хранение, монтаж, наладка, </a:t>
            </a:r>
            <a:r>
              <a:rPr lang="ru-RU" b="1" dirty="0"/>
              <a:t>применение</a:t>
            </a:r>
            <a:r>
              <a:rPr lang="ru-RU" dirty="0"/>
              <a:t>, эксплуатация, в том числе техническое обслуживание, предусмотренное нормативной, технической и (или) эксплуатационной документацией производителя (изготовителя), а также ремонт, утилизация или уничтожение </a:t>
            </a:r>
            <a:r>
              <a:rPr lang="ru-RU" b="1" dirty="0"/>
              <a:t>незарегистрированных медицинских изделий для диагностики </a:t>
            </a:r>
            <a:r>
              <a:rPr lang="ru-RU" b="1" dirty="0" err="1"/>
              <a:t>in</a:t>
            </a:r>
            <a:r>
              <a:rPr lang="ru-RU" b="1" dirty="0"/>
              <a:t> </a:t>
            </a:r>
            <a:r>
              <a:rPr lang="ru-RU" b="1" dirty="0" err="1"/>
              <a:t>vitro</a:t>
            </a:r>
            <a:r>
              <a:rPr lang="ru-RU" dirty="0"/>
              <a:t> при наличии у медицинской организации разрешения на применение незарегистрированных медицинских изделий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 smtClean="0"/>
              <a:t>vitro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Разрешение </a:t>
            </a:r>
            <a:r>
              <a:rPr lang="ru-RU" dirty="0"/>
              <a:t>на применение 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vitro</a:t>
            </a:r>
            <a:r>
              <a:rPr lang="ru-RU" dirty="0"/>
              <a:t> выдается федеральным органом исполнительной власти, осуществляющим функции по контролю и надзору в сфере охраны здоровья, в порядке, установленном уполномоченным федеральным органом исполнительной власти, </a:t>
            </a:r>
            <a:r>
              <a:rPr lang="ru-RU" b="1" dirty="0"/>
              <a:t>на основании результатов экспертизы качества, безопасности и эффективности </a:t>
            </a:r>
            <a:r>
              <a:rPr lang="ru-RU" dirty="0"/>
              <a:t>незарегистрированного медицинского изделия для диагностики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vitro</a:t>
            </a:r>
            <a:r>
              <a:rPr lang="ru-RU" dirty="0"/>
              <a:t> и соответствия медицинской организации, в которой применяется такое медицинское </a:t>
            </a:r>
            <a:r>
              <a:rPr lang="ru-RU" dirty="0" smtClean="0"/>
              <a:t>изделие.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92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730" y="66958"/>
            <a:ext cx="7016670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F54949"/>
                </a:solidFill>
              </a:rPr>
              <a:t> </a:t>
            </a:r>
            <a:endParaRPr lang="en-US" b="1" dirty="0">
              <a:solidFill>
                <a:srgbClr val="F5494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772" y="1434060"/>
            <a:ext cx="83160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Сведения о допущенных к применению незарегистрированных медицинских изделиях для диагностики </a:t>
            </a:r>
            <a:r>
              <a:rPr lang="en-US" dirty="0"/>
              <a:t>in vitro</a:t>
            </a:r>
            <a:r>
              <a:rPr lang="ru-RU" dirty="0"/>
              <a:t>, включая сведения о медицинских организациях, которым выданы разрешения на применение незарегистрированных медицинских изделиях для диагностики </a:t>
            </a:r>
            <a:r>
              <a:rPr lang="en-US" dirty="0"/>
              <a:t>in vitro</a:t>
            </a:r>
            <a:r>
              <a:rPr lang="ru-RU" dirty="0"/>
              <a:t>, </a:t>
            </a:r>
            <a:r>
              <a:rPr lang="ru-RU" b="1" dirty="0"/>
              <a:t>вносятся в реестр</a:t>
            </a:r>
            <a:r>
              <a:rPr lang="ru-RU" dirty="0"/>
              <a:t> разрешенных для применения в медицинских организациях произведенных (изготовляемых) в медицинских организациях незарегистрированных медицинских изделий для диагностики </a:t>
            </a:r>
            <a:r>
              <a:rPr lang="en-US" dirty="0"/>
              <a:t>in vitro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/>
              <a:t>Срок действия разрешения </a:t>
            </a:r>
            <a:r>
              <a:rPr lang="ru-RU" dirty="0"/>
              <a:t>на применение медицинской организацией производимого (изготовляемого) в медицинской организации незарегистрированного медицинского изделия для диагностики </a:t>
            </a:r>
            <a:r>
              <a:rPr lang="en-US" dirty="0"/>
              <a:t>in vitro </a:t>
            </a:r>
            <a:r>
              <a:rPr lang="ru-RU" dirty="0"/>
              <a:t>на впервые разрешаемое к применению в указанной медицинской организации незарегистрированное медицинское изделие для диагностики </a:t>
            </a:r>
            <a:r>
              <a:rPr lang="en-US" dirty="0"/>
              <a:t>in vitro</a:t>
            </a:r>
            <a:r>
              <a:rPr lang="ru-RU" dirty="0"/>
              <a:t> составляет </a:t>
            </a:r>
            <a:r>
              <a:rPr lang="ru-RU" b="1" dirty="0"/>
              <a:t>пять </a:t>
            </a:r>
            <a:r>
              <a:rPr lang="ru-RU" b="1" dirty="0" smtClean="0"/>
              <a:t>лет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9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</TotalTime>
  <Words>523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 Что нового по регистрации медицинских изделий для in vitro диагностики</vt:lpstr>
      <vt:lpstr>  Приказ Росздравнадзора от 06.05.2019 N 3371 </vt:lpstr>
      <vt:lpstr>форма заявления о государственной регистрации МИ и описи прилагаемых документов</vt:lpstr>
      <vt:lpstr> Приказ Росздравнадзора от 29.08.2019 № 6457 </vt:lpstr>
      <vt:lpstr>   Федеральный портал проектов нормативных правовых актов     www.regulation.gov.ru  </vt:lpstr>
      <vt:lpstr>Проект федерального закона</vt:lpstr>
      <vt:lpstr>Внесение изменений в ФЗ «Об основах охраны здоровья граждан в РФ» по вопросу применения незарегистрированных МИ для осуществления диагностики in vitro</vt:lpstr>
      <vt:lpstr> </vt:lpstr>
      <vt:lpstr> </vt:lpstr>
      <vt:lpstr>Требования для выдачи разрешения на применение незарегистрированного МИ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Виктор</cp:lastModifiedBy>
  <cp:revision>47</cp:revision>
  <dcterms:created xsi:type="dcterms:W3CDTF">2018-09-04T12:10:47Z</dcterms:created>
  <dcterms:modified xsi:type="dcterms:W3CDTF">2019-09-17T10:20:34Z</dcterms:modified>
</cp:coreProperties>
</file>