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7" r:id="rId5"/>
    <p:sldId id="272" r:id="rId6"/>
    <p:sldId id="268" r:id="rId7"/>
    <p:sldId id="271" r:id="rId8"/>
    <p:sldId id="276" r:id="rId9"/>
    <p:sldId id="27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04" autoAdjust="0"/>
  </p:normalViewPr>
  <p:slideViewPr>
    <p:cSldViewPr>
      <p:cViewPr>
        <p:scale>
          <a:sx n="77" d="100"/>
          <a:sy n="77" d="100"/>
        </p:scale>
        <p:origin x="-94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60AA6-F82C-4E7C-AC9E-3D20F72F3DD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2B5BE-3F07-41B5-897D-93B72306E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568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1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73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53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823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81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2B5BE-3F07-41B5-897D-93B72306E83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4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347" y="1412776"/>
            <a:ext cx="7772400" cy="2304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/>
              <a:t>Практика применения наборов реагентов,</a:t>
            </a:r>
            <a:br>
              <a:rPr lang="ru-RU" sz="3600" dirty="0"/>
            </a:br>
            <a:r>
              <a:rPr lang="ru-RU" sz="3600" dirty="0"/>
              <a:t>предназначенных «только </a:t>
            </a:r>
            <a:r>
              <a:rPr lang="ru-RU" sz="3600"/>
              <a:t>для </a:t>
            </a:r>
            <a:r>
              <a:rPr lang="ru-RU" sz="3600" smtClean="0"/>
              <a:t>исследовательских </a:t>
            </a:r>
            <a:r>
              <a:rPr lang="ru-RU" sz="3600" dirty="0"/>
              <a:t>целей» (RUO</a:t>
            </a:r>
            <a:r>
              <a:rPr lang="ru-RU" sz="3600"/>
              <a:t>), 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в </a:t>
            </a:r>
            <a:r>
              <a:rPr lang="ru-RU" sz="3600" dirty="0"/>
              <a:t>странах Евросоюза.</a:t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Picture 13" descr="РАПСКЛД-логотип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5229200"/>
            <a:ext cx="11652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3933056"/>
            <a:ext cx="8280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Масяго А.В.</a:t>
            </a:r>
          </a:p>
          <a:p>
            <a:r>
              <a:rPr lang="ru-RU" dirty="0" smtClean="0"/>
              <a:t>Ассоциация российских производителей средств клинической лабораторной диагностики.</a:t>
            </a:r>
          </a:p>
        </p:txBody>
      </p:sp>
    </p:spTree>
    <p:extLst>
      <p:ext uri="{BB962C8B-B14F-4D97-AF65-F5344CB8AC3E}">
        <p14:creationId xmlns:p14="http://schemas.microsoft.com/office/powerpoint/2010/main" val="146479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492896"/>
            <a:ext cx="8856984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70080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373216"/>
            <a:ext cx="11652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30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266429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Основные документы</a:t>
            </a:r>
            <a:r>
              <a:rPr lang="ru-RU" sz="4000"/>
              <a:t/>
            </a:r>
            <a:br>
              <a:rPr lang="ru-RU" sz="4000"/>
            </a:br>
            <a:r>
              <a:rPr lang="ru-RU" sz="2000" i="1" smtClean="0"/>
              <a:t/>
            </a:r>
            <a:br>
              <a:rPr lang="ru-RU" sz="2000" i="1" smtClean="0"/>
            </a:br>
            <a:r>
              <a:rPr lang="ru-RU" sz="2000" i="1" smtClean="0"/>
              <a:t/>
            </a:r>
            <a:br>
              <a:rPr lang="ru-RU" sz="2000" i="1" smtClean="0"/>
            </a:br>
            <a:r>
              <a:rPr lang="ru-RU" sz="2700" smtClean="0">
                <a:latin typeface="+mn-lt"/>
              </a:rPr>
              <a:t>1</a:t>
            </a:r>
            <a:r>
              <a:rPr lang="ru-RU" sz="2700" dirty="0" smtClean="0">
                <a:latin typeface="+mn-lt"/>
              </a:rPr>
              <a:t>.</a:t>
            </a:r>
            <a:r>
              <a:rPr lang="ru-RU" sz="2700" i="1" dirty="0" smtClean="0">
                <a:latin typeface="+mn-lt"/>
              </a:rPr>
              <a:t> </a:t>
            </a:r>
            <a:r>
              <a:rPr lang="ru-RU" sz="2700" dirty="0" smtClean="0">
                <a:latin typeface="+mn-lt"/>
              </a:rPr>
              <a:t>Директива </a:t>
            </a:r>
            <a:r>
              <a:rPr lang="ru-RU" sz="2700" dirty="0">
                <a:latin typeface="+mn-lt"/>
              </a:rPr>
              <a:t>98/79/ЕС (Директива </a:t>
            </a:r>
            <a:r>
              <a:rPr lang="en-US" sz="2700" dirty="0">
                <a:latin typeface="+mn-lt"/>
              </a:rPr>
              <a:t>IVD</a:t>
            </a:r>
            <a:r>
              <a:rPr lang="ru-RU" sz="2700" dirty="0" smtClean="0">
                <a:latin typeface="+mn-lt"/>
              </a:rPr>
              <a:t>)</a:t>
            </a:r>
            <a:br>
              <a:rPr lang="ru-RU" sz="2700" dirty="0" smtClean="0">
                <a:latin typeface="+mn-lt"/>
              </a:rPr>
            </a:b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r>
              <a:rPr lang="ru-RU" sz="2700" dirty="0" smtClean="0">
                <a:latin typeface="+mn-lt"/>
              </a:rPr>
              <a:t>            </a:t>
            </a:r>
            <a:r>
              <a:rPr lang="ru-RU" sz="2700" dirty="0" smtClean="0"/>
              <a:t>2</a:t>
            </a:r>
            <a:r>
              <a:rPr lang="ru-RU" sz="2700" dirty="0"/>
              <a:t>. IVD </a:t>
            </a:r>
            <a:r>
              <a:rPr lang="ru-RU" sz="2700" dirty="0" err="1"/>
              <a:t>guidance</a:t>
            </a:r>
            <a:r>
              <a:rPr lang="ru-RU" sz="2700" dirty="0"/>
              <a:t>: </a:t>
            </a:r>
            <a:r>
              <a:rPr lang="ru-RU" sz="2700" dirty="0" err="1"/>
              <a:t>research</a:t>
            </a:r>
            <a:r>
              <a:rPr lang="ru-RU" sz="2700" dirty="0"/>
              <a:t> </a:t>
            </a:r>
            <a:r>
              <a:rPr lang="ru-RU" sz="2700" dirty="0" err="1"/>
              <a:t>use</a:t>
            </a:r>
            <a:r>
              <a:rPr lang="ru-RU" sz="2700" dirty="0"/>
              <a:t> </a:t>
            </a:r>
            <a:r>
              <a:rPr lang="ru-RU" sz="2700" dirty="0" err="1"/>
              <a:t>only</a:t>
            </a:r>
            <a:r>
              <a:rPr lang="ru-RU" sz="2700" dirty="0"/>
              <a:t> </a:t>
            </a:r>
            <a:r>
              <a:rPr lang="ru-RU" sz="2700" dirty="0" err="1"/>
              <a:t>products</a:t>
            </a:r>
            <a:r>
              <a:rPr lang="ru-RU" sz="2700" dirty="0"/>
              <a:t> (Руководство по IVD: </a:t>
            </a:r>
            <a:r>
              <a:rPr lang="ru-RU" sz="2700" dirty="0" smtClean="0"/>
              <a:t>изделия </a:t>
            </a:r>
            <a:r>
              <a:rPr lang="ru-RU" sz="2700" dirty="0"/>
              <a:t>только для исследовательских целей</a:t>
            </a:r>
            <a:r>
              <a:rPr lang="ru-RU" sz="2700" dirty="0" smtClean="0"/>
              <a:t>)</a:t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3. </a:t>
            </a:r>
            <a:r>
              <a:rPr lang="ru-RU" sz="2700" dirty="0" smtClean="0"/>
              <a:t>Регламент </a:t>
            </a:r>
            <a:r>
              <a:rPr lang="ru-RU" sz="2700" dirty="0"/>
              <a:t>по медицинским изделиям для </a:t>
            </a:r>
            <a:r>
              <a:rPr lang="ru-RU" sz="2700" dirty="0" err="1"/>
              <a:t>in</a:t>
            </a:r>
            <a:r>
              <a:rPr lang="ru-RU" sz="2700" dirty="0"/>
              <a:t> </a:t>
            </a:r>
            <a:r>
              <a:rPr lang="ru-RU" sz="2700" dirty="0" err="1"/>
              <a:t>vitro</a:t>
            </a:r>
            <a:r>
              <a:rPr lang="ru-RU" sz="2700" dirty="0"/>
              <a:t> диагностики</a:t>
            </a:r>
            <a:br>
              <a:rPr lang="ru-RU" sz="2700" dirty="0"/>
            </a:br>
            <a:r>
              <a:rPr lang="ru-RU" sz="31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246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Руководство по IVD: продукты только для исследовательских целей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Дата принятия – февраль 2004 года.</a:t>
            </a:r>
          </a:p>
          <a:p>
            <a:pPr marL="0" indent="0">
              <a:buNone/>
            </a:pPr>
            <a:r>
              <a:rPr lang="ru-RU" dirty="0" smtClean="0"/>
              <a:t>Не является юридически обязательным .</a:t>
            </a:r>
          </a:p>
          <a:p>
            <a:pPr marL="0" indent="0">
              <a:buNone/>
            </a:pPr>
            <a:r>
              <a:rPr lang="ru-RU" dirty="0" smtClean="0"/>
              <a:t>Объем – 4 страницы.</a:t>
            </a:r>
          </a:p>
          <a:p>
            <a:pPr marL="0" indent="0">
              <a:buNone/>
            </a:pPr>
            <a:r>
              <a:rPr lang="ru-RU" dirty="0" smtClean="0"/>
              <a:t>Документ составлен в соответствии с пунктом 8 вводной </a:t>
            </a:r>
            <a:r>
              <a:rPr lang="ru-RU" dirty="0"/>
              <a:t>части </a:t>
            </a:r>
            <a:r>
              <a:rPr lang="ru-RU" dirty="0" smtClean="0"/>
              <a:t>Директивы </a:t>
            </a:r>
            <a:r>
              <a:rPr lang="ru-RU" dirty="0"/>
              <a:t>98/79/ЕС (Директива </a:t>
            </a:r>
            <a:r>
              <a:rPr lang="en-US" dirty="0"/>
              <a:t>IVD)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3600" dirty="0"/>
              <a:t>Руководство по IVD: продукты только для исследовательских целей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904656"/>
          </a:xfrm>
        </p:spPr>
        <p:txBody>
          <a:bodyPr>
            <a:normAutofit/>
          </a:bodyPr>
          <a:lstStyle/>
          <a:p>
            <a:pPr marL="0" indent="432000" algn="just">
              <a:buNone/>
            </a:pPr>
            <a:endParaRPr lang="ru-RU" sz="2000" dirty="0" smtClean="0"/>
          </a:p>
          <a:p>
            <a:pPr marL="0" indent="432000" algn="just">
              <a:buNone/>
            </a:pPr>
            <a:endParaRPr lang="ru-RU" sz="2000" dirty="0"/>
          </a:p>
          <a:p>
            <a:pPr marL="0" indent="432000" algn="just">
              <a:buNone/>
            </a:pPr>
            <a:r>
              <a:rPr lang="ru-RU" sz="2000" dirty="0" smtClean="0"/>
              <a:t>Пункт 8 вводной </a:t>
            </a:r>
            <a:r>
              <a:rPr lang="ru-RU" sz="2000" dirty="0"/>
              <a:t>части Директивы 98/79/ЕС (Директива </a:t>
            </a:r>
            <a:r>
              <a:rPr lang="en-US" sz="2000" dirty="0"/>
              <a:t>IVD</a:t>
            </a:r>
            <a:r>
              <a:rPr lang="en-US" sz="2000" dirty="0" smtClean="0"/>
              <a:t>)</a:t>
            </a:r>
            <a:r>
              <a:rPr lang="ru-RU" sz="2000" dirty="0" smtClean="0"/>
              <a:t>:</a:t>
            </a:r>
          </a:p>
          <a:p>
            <a:pPr marL="0" indent="432000" algn="just">
              <a:buNone/>
            </a:pPr>
            <a:r>
              <a:rPr lang="ru-RU" sz="2000" dirty="0" smtClean="0"/>
              <a:t>«… инструменты</a:t>
            </a:r>
            <a:r>
              <a:rPr lang="ru-RU" sz="2000" dirty="0"/>
              <a:t>, аппараты, приборы материалы или другие изделия, </a:t>
            </a:r>
            <a:r>
              <a:rPr lang="ru-RU" sz="2000" dirty="0" smtClean="0"/>
              <a:t>включая программное </a:t>
            </a:r>
            <a:r>
              <a:rPr lang="ru-RU" sz="2000" dirty="0"/>
              <a:t>обеспечение, </a:t>
            </a:r>
            <a:r>
              <a:rPr lang="ru-RU" sz="2000" dirty="0" smtClean="0"/>
              <a:t>которые предназначены </a:t>
            </a:r>
            <a:r>
              <a:rPr lang="ru-RU" sz="2000" dirty="0"/>
              <a:t>для использования в исследовательских целях, без каких-либо медицинских </a:t>
            </a:r>
            <a:r>
              <a:rPr lang="ru-RU" sz="2000" dirty="0" smtClean="0"/>
              <a:t>целей, не </a:t>
            </a:r>
            <a:r>
              <a:rPr lang="ru-RU" sz="2000" dirty="0"/>
              <a:t>рассматриваются как </a:t>
            </a:r>
            <a:r>
              <a:rPr lang="ru-RU" sz="2000" dirty="0" smtClean="0"/>
              <a:t>изделия, подлежащие оценке соответствия». </a:t>
            </a:r>
          </a:p>
          <a:p>
            <a:pPr marL="0" indent="432000" algn="just">
              <a:buNone/>
            </a:pPr>
            <a:endParaRPr lang="ru-RU" sz="2000" dirty="0" smtClean="0"/>
          </a:p>
          <a:p>
            <a:pPr marL="0" indent="432000" algn="just">
              <a:buNone/>
            </a:pPr>
            <a:r>
              <a:rPr lang="ru-RU" sz="2000" dirty="0" smtClean="0"/>
              <a:t>Директива </a:t>
            </a:r>
            <a:r>
              <a:rPr lang="ru-RU" sz="2000" dirty="0"/>
              <a:t>98/79/ЕС (Директива </a:t>
            </a:r>
            <a:r>
              <a:rPr lang="en-US" sz="2000" dirty="0"/>
              <a:t>IVD</a:t>
            </a:r>
            <a:r>
              <a:rPr lang="en-US" sz="2000" dirty="0" smtClean="0"/>
              <a:t>)</a:t>
            </a:r>
            <a:r>
              <a:rPr lang="ru-RU" sz="2000" dirty="0" smtClean="0"/>
              <a:t> является юридически обязательным документом.</a:t>
            </a:r>
            <a:endParaRPr lang="en-US" sz="2000" dirty="0"/>
          </a:p>
          <a:p>
            <a:pPr marL="0" indent="432000" algn="just">
              <a:buNone/>
            </a:pPr>
            <a:endParaRPr lang="ru-RU" sz="2000" dirty="0" smtClean="0"/>
          </a:p>
          <a:p>
            <a:pPr marL="0" indent="457200" algn="just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                             </a:t>
            </a:r>
            <a:endParaRPr lang="ru-RU" sz="4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1800" dirty="0" smtClean="0"/>
              <a:t>   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169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sz="3500" dirty="0"/>
              <a:t>Руководство по IVD: продукты только для исследовательских целей </a:t>
            </a:r>
            <a:endParaRPr lang="ru-RU" sz="35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100" dirty="0" smtClean="0"/>
              <a:t>Определение </a:t>
            </a:r>
            <a:r>
              <a:rPr lang="en-US" sz="2100" dirty="0"/>
              <a:t>RUO</a:t>
            </a:r>
            <a:r>
              <a:rPr lang="en-US" sz="2100" dirty="0" smtClean="0"/>
              <a:t>:</a:t>
            </a:r>
            <a:r>
              <a:rPr lang="ru-RU" sz="2100" dirty="0"/>
              <a:t> Продукты с маркировкой RUO не имеют медицинского назначения. В случае, когда медицинское назначение таких продуктов установлено на основе достаточных и широко согласованных научных, диагностических и клинических данных, такие продукты должны отвечать требованиям Директивы. Только при выполнении данного условия производитель может позиционировать свой продукт на рынке как IVD</a:t>
            </a:r>
            <a:r>
              <a:rPr lang="ru-RU" sz="2100" dirty="0" smtClean="0"/>
              <a:t>.  </a:t>
            </a:r>
          </a:p>
          <a:p>
            <a:pPr marL="457200" indent="-457200" algn="just">
              <a:buAutoNum type="arabicPeriod"/>
            </a:pPr>
            <a:endParaRPr lang="ru-RU" sz="2100" dirty="0"/>
          </a:p>
          <a:p>
            <a:pPr marL="0" indent="0" algn="just">
              <a:buNone/>
            </a:pPr>
            <a:r>
              <a:rPr lang="ru-RU" sz="2600" dirty="0" smtClean="0"/>
              <a:t>Ниже </a:t>
            </a:r>
            <a:r>
              <a:rPr lang="ru-RU" sz="2600" dirty="0"/>
              <a:t>приведен список возможных применений продуктов RUO, в этих случаях на них не распространяются требования Директивы IVD.</a:t>
            </a:r>
            <a:endParaRPr lang="ru-RU" sz="2600" dirty="0" smtClean="0"/>
          </a:p>
          <a:p>
            <a:pPr algn="just">
              <a:buFontTx/>
              <a:buChar char="-"/>
            </a:pPr>
            <a:r>
              <a:rPr lang="en-US" sz="2600" dirty="0" smtClean="0"/>
              <a:t>RUO </a:t>
            </a:r>
            <a:r>
              <a:rPr lang="ru-RU" sz="2600" dirty="0"/>
              <a:t>для фундаментальных </a:t>
            </a:r>
            <a:r>
              <a:rPr lang="ru-RU" sz="2600" dirty="0" smtClean="0"/>
              <a:t>исследований:</a:t>
            </a:r>
          </a:p>
          <a:p>
            <a:pPr marL="0" indent="0" algn="just">
              <a:buNone/>
            </a:pPr>
            <a:r>
              <a:rPr lang="ru-RU" sz="2600" dirty="0"/>
              <a:t>Продукты, используемые для исследований, проводимых с целью изучения всех аспектов человеческой жизни в попытке лучше понять механизмы данных аспектов. В таких </a:t>
            </a:r>
            <a:r>
              <a:rPr lang="ru-RU" sz="2600" dirty="0" smtClean="0"/>
              <a:t>исследованиях/экспериментах </a:t>
            </a:r>
            <a:r>
              <a:rPr lang="ru-RU" sz="2600" dirty="0"/>
              <a:t>используются модели животных </a:t>
            </a:r>
            <a:r>
              <a:rPr lang="ru-RU" sz="2600" dirty="0" smtClean="0"/>
              <a:t>и/или </a:t>
            </a:r>
            <a:r>
              <a:rPr lang="ru-RU" sz="2600" dirty="0"/>
              <a:t>человека. Не определено никаких медицинских целей, поскольку взятые образцы не используются для целей, указанных в определении изделия для IVD в Директиве IVD (статья 1 </a:t>
            </a:r>
            <a:r>
              <a:rPr lang="ru-RU" sz="2600" dirty="0" smtClean="0"/>
              <a:t>пункт2(b</a:t>
            </a:r>
            <a:r>
              <a:rPr lang="ru-RU" sz="2600" dirty="0"/>
              <a:t>)). При таком применении нет возможности неправильного использования продуктов RUO</a:t>
            </a:r>
            <a:r>
              <a:rPr lang="ru-RU" sz="2600" dirty="0" smtClean="0"/>
              <a:t>.</a:t>
            </a:r>
            <a:endParaRPr lang="ru-RU" sz="2600" dirty="0"/>
          </a:p>
          <a:p>
            <a:pPr marL="0" indent="432000" algn="just">
              <a:buNone/>
            </a:pPr>
            <a:endParaRPr lang="ru-RU" sz="2600" dirty="0"/>
          </a:p>
          <a:p>
            <a:pPr marL="0" indent="0" algn="just">
              <a:buNone/>
            </a:pPr>
            <a:r>
              <a:rPr lang="ru-RU" sz="2000" dirty="0"/>
              <a:t> </a:t>
            </a:r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184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Руководство по IVD: продукты только для исследовательских целей </a:t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Список </a:t>
            </a:r>
            <a:r>
              <a:rPr lang="ru-RU" sz="2400" dirty="0"/>
              <a:t>возможных применений продуктов </a:t>
            </a:r>
            <a:r>
              <a:rPr lang="ru-RU" sz="2400" dirty="0" smtClean="0"/>
              <a:t>RUO (продолжение).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- Изделия </a:t>
            </a:r>
            <a:r>
              <a:rPr lang="en-US" sz="2400" dirty="0" smtClean="0"/>
              <a:t>RUO</a:t>
            </a:r>
            <a:r>
              <a:rPr lang="ru-RU" sz="2400" dirty="0" smtClean="0"/>
              <a:t> для </a:t>
            </a:r>
            <a:r>
              <a:rPr lang="ru-RU" sz="2400" dirty="0"/>
              <a:t>исследований в </a:t>
            </a:r>
            <a:r>
              <a:rPr lang="ru-RU" sz="2400" dirty="0" smtClean="0"/>
              <a:t>фармакологии: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Исследования, проводимые с целью выявления новых лекарственных соединений. </a:t>
            </a:r>
            <a:r>
              <a:rPr lang="ru-RU" sz="2400" dirty="0" smtClean="0"/>
              <a:t> Изделия RUO </a:t>
            </a:r>
            <a:r>
              <a:rPr lang="ru-RU" sz="2400" dirty="0"/>
              <a:t>используются для проверки реакций на изучаемое соединение в экспериментах на модели животных </a:t>
            </a:r>
            <a:r>
              <a:rPr lang="ru-RU" sz="2400" dirty="0" smtClean="0"/>
              <a:t>и/или </a:t>
            </a:r>
            <a:r>
              <a:rPr lang="ru-RU" sz="2400" dirty="0"/>
              <a:t>человека. При таком применении нет возможности неправильного использования продуктов RUO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000" dirty="0" smtClean="0"/>
              <a:t> </a:t>
            </a:r>
            <a:endParaRPr lang="ru-RU" sz="18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201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Руководство по IVD: продукты только для исследовательских целей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432000" algn="just">
              <a:buNone/>
            </a:pPr>
            <a:r>
              <a:rPr lang="ru-RU" sz="2400" dirty="0"/>
              <a:t>Список возможных применений продуктов RUO (продолжение).</a:t>
            </a:r>
          </a:p>
          <a:p>
            <a:pPr marL="0" indent="432000" algn="just">
              <a:buNone/>
            </a:pPr>
            <a:r>
              <a:rPr lang="ru-RU" sz="2400" dirty="0"/>
              <a:t>- Изделия  RUO для лучшей идентификации и количественного определения отдельных химических веществ или </a:t>
            </a:r>
            <a:r>
              <a:rPr lang="ru-RU" sz="2400" dirty="0" err="1"/>
              <a:t>лигандов</a:t>
            </a:r>
            <a:r>
              <a:rPr lang="ru-RU" sz="2400" dirty="0"/>
              <a:t> в биологических образцах:</a:t>
            </a:r>
          </a:p>
          <a:p>
            <a:pPr marL="0" indent="432000" algn="just">
              <a:buNone/>
            </a:pPr>
            <a:r>
              <a:rPr lang="ru-RU" sz="2400" dirty="0"/>
              <a:t>Данные изделия обычно реагируют с веществами в образце посредством специфических связываний или химических реакций, например, </a:t>
            </a:r>
            <a:r>
              <a:rPr lang="ru-RU" sz="2400" dirty="0" err="1"/>
              <a:t>моноклональные</a:t>
            </a:r>
            <a:r>
              <a:rPr lang="ru-RU" sz="2400" dirty="0"/>
              <a:t> или </a:t>
            </a:r>
            <a:r>
              <a:rPr lang="ru-RU" sz="2400" dirty="0" err="1"/>
              <a:t>поликлональные</a:t>
            </a:r>
            <a:r>
              <a:rPr lang="ru-RU" sz="2400" dirty="0"/>
              <a:t> антитела. Продукты RUO не продаются производителями по назначению в рамках определения IVD, как это определено Директивой IVD в статье 1 пункт 2(b). В данном случае, они больше подходят под категорию продуктов для общего лабораторного использования. Они могут быть использованы для внутреннего диагностического тестирования на производстве, чтобы определить возможность их потенциального применения в качестве IVD.  </a:t>
            </a:r>
            <a:endParaRPr lang="ru-RU" sz="2400" dirty="0" smtClean="0"/>
          </a:p>
          <a:p>
            <a:pPr marL="0" indent="432000" algn="just"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7183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Руководство по IVD: продукты только для исследовательских целей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32000" algn="just">
              <a:buNone/>
            </a:pPr>
            <a:r>
              <a:rPr lang="ru-RU" sz="2800" dirty="0"/>
              <a:t>Список возможных применений продуктов RUO (продолжение).</a:t>
            </a:r>
          </a:p>
          <a:p>
            <a:pPr marL="0" indent="432000" algn="just">
              <a:buNone/>
            </a:pPr>
            <a:r>
              <a:rPr lang="ru-RU" sz="2800" dirty="0" smtClean="0"/>
              <a:t>При </a:t>
            </a:r>
            <a:r>
              <a:rPr lang="ru-RU" sz="2800" dirty="0"/>
              <a:t>изготовлении наборов </a:t>
            </a:r>
            <a:r>
              <a:rPr lang="ru-RU" sz="2800" dirty="0" smtClean="0"/>
              <a:t>реагентов для </a:t>
            </a:r>
            <a:r>
              <a:rPr lang="ru-RU" sz="2800" dirty="0"/>
              <a:t>внутреннего использования юридическим лицом в исследовательских </a:t>
            </a:r>
            <a:r>
              <a:rPr lang="ru-RU" sz="2800" dirty="0" smtClean="0"/>
              <a:t>целях:</a:t>
            </a:r>
          </a:p>
          <a:p>
            <a:pPr marL="0" indent="432000" algn="just">
              <a:buNone/>
            </a:pPr>
            <a:r>
              <a:rPr lang="ru-RU" sz="2800" dirty="0"/>
              <a:t>Может включать в себя использование лабораторных инструментов, таких как </a:t>
            </a:r>
            <a:r>
              <a:rPr lang="ru-RU" sz="2800" dirty="0" err="1"/>
              <a:t>праймеры</a:t>
            </a:r>
            <a:r>
              <a:rPr lang="ru-RU" sz="2800" dirty="0"/>
              <a:t>, для улучшения показателей существующего IVD в медицинском учреждении. Директива IVD не распространяет свое действие на данный тип исследований</a:t>
            </a:r>
          </a:p>
        </p:txBody>
      </p:sp>
    </p:spTree>
    <p:extLst>
      <p:ext uri="{BB962C8B-B14F-4D97-AF65-F5344CB8AC3E}">
        <p14:creationId xmlns:p14="http://schemas.microsoft.com/office/powerpoint/2010/main" val="407965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Европейский регламент по медицинским изделиям для </a:t>
            </a:r>
            <a:r>
              <a:rPr lang="ru-RU" sz="2800" dirty="0" err="1"/>
              <a:t>in</a:t>
            </a:r>
            <a:r>
              <a:rPr lang="ru-RU" sz="2800" dirty="0"/>
              <a:t> </a:t>
            </a:r>
            <a:r>
              <a:rPr lang="ru-RU" sz="2800" dirty="0" err="1"/>
              <a:t>vitro</a:t>
            </a:r>
            <a:r>
              <a:rPr lang="ru-RU" sz="2800" dirty="0"/>
              <a:t> диагностики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/>
              <a:t>Сфера применения настоящего Регламента должна быть четко </a:t>
            </a:r>
            <a:r>
              <a:rPr lang="ru-RU" sz="2800" dirty="0" smtClean="0"/>
              <a:t>отделена от </a:t>
            </a:r>
            <a:r>
              <a:rPr lang="ru-RU" sz="2800" dirty="0"/>
              <a:t>других законодательных актов, касающихся таких продуктов, как медицинские </a:t>
            </a:r>
            <a:r>
              <a:rPr lang="ru-RU" sz="2800" dirty="0" smtClean="0"/>
              <a:t>изделия, </a:t>
            </a:r>
            <a:r>
              <a:rPr lang="ru-RU" sz="2800" dirty="0"/>
              <a:t>общие лабораторные </a:t>
            </a:r>
            <a:r>
              <a:rPr lang="ru-RU" sz="2800" dirty="0" smtClean="0"/>
              <a:t>изделия </a:t>
            </a:r>
            <a:r>
              <a:rPr lang="ru-RU" sz="2800" dirty="0"/>
              <a:t>и </a:t>
            </a:r>
            <a:r>
              <a:rPr lang="ru-RU" sz="2800" dirty="0" smtClean="0"/>
              <a:t>изделия </a:t>
            </a:r>
            <a:r>
              <a:rPr lang="ru-RU" sz="2800" dirty="0"/>
              <a:t>только для исследовательских целей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/>
              <a:t>Регламент не распространяет свое действие на: </a:t>
            </a:r>
            <a:r>
              <a:rPr lang="ru-RU" sz="2800" dirty="0" smtClean="0"/>
              <a:t> </a:t>
            </a:r>
            <a:r>
              <a:rPr lang="ru-RU" sz="2800" dirty="0"/>
              <a:t>продукты для общего лабораторного использования или только для исследовательских целей, если только такие продукты, с учетом их характеристик, специально не предназначены их изготовителем для использования в диагностических исследованиях </a:t>
            </a:r>
            <a:r>
              <a:rPr lang="ru-RU" sz="2800" dirty="0" err="1"/>
              <a:t>in</a:t>
            </a:r>
            <a:r>
              <a:rPr lang="ru-RU" sz="2800" dirty="0"/>
              <a:t> </a:t>
            </a:r>
            <a:r>
              <a:rPr lang="ru-RU" sz="2800" dirty="0" err="1"/>
              <a:t>vitro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416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</TotalTime>
  <Words>615</Words>
  <Application>Microsoft Office PowerPoint</Application>
  <PresentationFormat>Экран (4:3)</PresentationFormat>
  <Paragraphs>57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Практика применения наборов реагентов, предназначенных «только для исследовательских целей» (RUO),  в странах Евросоюза.    </vt:lpstr>
      <vt:lpstr>Основные документы   1. Директива 98/79/ЕС (Директива IVD)              2. IVD guidance: research use only products (Руководство по IVD: изделия только для исследовательских целей)  3. Регламент по медицинским изделиям для in vitro диагностики  </vt:lpstr>
      <vt:lpstr>Руководство по IVD: продукты только для исследовательских целей</vt:lpstr>
      <vt:lpstr>Руководство по IVD: продукты только для исследовательских целей </vt:lpstr>
      <vt:lpstr> </vt:lpstr>
      <vt:lpstr>Руководство по IVD: продукты только для исследовательских целей   </vt:lpstr>
      <vt:lpstr>Руководство по IVD: продукты только для исследовательских целей </vt:lpstr>
      <vt:lpstr>Руководство по IVD: продукты только для исследовательских целей </vt:lpstr>
      <vt:lpstr>Европейский регламент по медицинским изделиям для in vitro диагностики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ТЕХНИЧЕСКОЙ ДОКУМЕНТАЦИИ</dc:title>
  <dc:creator>Шибанов Александр</dc:creator>
  <cp:lastModifiedBy>Виктор</cp:lastModifiedBy>
  <cp:revision>88</cp:revision>
  <dcterms:created xsi:type="dcterms:W3CDTF">2016-02-27T16:18:30Z</dcterms:created>
  <dcterms:modified xsi:type="dcterms:W3CDTF">2019-09-19T07:20:57Z</dcterms:modified>
</cp:coreProperties>
</file>